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 id="269" r:id="rId14"/>
    <p:sldId id="273" r:id="rId15"/>
    <p:sldId id="274" r:id="rId16"/>
    <p:sldId id="270" r:id="rId17"/>
    <p:sldId id="271" r:id="rId18"/>
    <p:sldId id="275" r:id="rId19"/>
    <p:sldId id="272" r:id="rId20"/>
  </p:sldIdLst>
  <p:sldSz cx="14630400" cy="8229600"/>
  <p:notesSz cx="8229600" cy="14630400"/>
  <p:embeddedFontLst>
    <p:embeddedFont>
      <p:font typeface="Montserrat" panose="00000500000000000000" pitchFamily="2" charset="0"/>
      <p:regular r:id="rId22"/>
      <p:bold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tableStyles" Target="tableStyles.xml"/></Relationships>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7288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C8AB"/>
          </a:solidFill>
          <a:ln/>
        </p:spPr>
        <p:txBody>
          <a:bodyPr/>
          <a:lstStyle/>
          <a:p>
            <a:endParaRPr lang="en-IN"/>
          </a:p>
        </p:txBody>
      </p:sp>
      <p:sp>
        <p:nvSpPr>
          <p:cNvPr id="3" name="Shape 1"/>
          <p:cNvSpPr/>
          <p:nvPr/>
        </p:nvSpPr>
        <p:spPr>
          <a:xfrm>
            <a:off x="0" y="0"/>
            <a:ext cx="14630400" cy="8229600"/>
          </a:xfrm>
          <a:prstGeom prst="rect">
            <a:avLst/>
          </a:prstGeom>
          <a:solidFill>
            <a:srgbClr val="FFFFF4">
              <a:alpha val="95000"/>
            </a:srgbClr>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7.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2515014" y="2241939"/>
            <a:ext cx="9144953" cy="741759"/>
          </a:xfrm>
          <a:prstGeom prst="rect">
            <a:avLst/>
          </a:prstGeom>
          <a:noFill/>
          <a:ln/>
        </p:spPr>
        <p:txBody>
          <a:bodyPr wrap="none" lIns="0" tIns="0" rIns="0" bIns="0" rtlCol="0" anchor="t"/>
          <a:lstStyle/>
          <a:p>
            <a:pPr marL="0" indent="0" algn="l">
              <a:lnSpc>
                <a:spcPts val="5800"/>
              </a:lnSpc>
              <a:buNone/>
            </a:pPr>
            <a:r>
              <a:rPr lang="en-US" sz="4450" b="1" i="1" u="sng" dirty="0">
                <a:solidFill>
                  <a:srgbClr val="532418"/>
                </a:solidFill>
                <a:latin typeface="Arial" panose="020B0604020202020204" pitchFamily="34" charset="0"/>
                <a:ea typeface="Marcellus" pitchFamily="34" charset="-122"/>
                <a:cs typeface="Arial" panose="020B0604020202020204" pitchFamily="34" charset="0"/>
              </a:rPr>
              <a:t>PDCP Ciphering in 4G/5G Networks</a:t>
            </a:r>
            <a:endParaRPr lang="en-US" sz="4450" i="1" u="sng" dirty="0"/>
          </a:p>
        </p:txBody>
      </p:sp>
      <p:sp>
        <p:nvSpPr>
          <p:cNvPr id="3" name="Text 1"/>
          <p:cNvSpPr/>
          <p:nvPr/>
        </p:nvSpPr>
        <p:spPr>
          <a:xfrm>
            <a:off x="827386" y="4114800"/>
            <a:ext cx="6766560" cy="2763427"/>
          </a:xfrm>
          <a:prstGeom prst="rect">
            <a:avLst/>
          </a:prstGeom>
          <a:noFill/>
          <a:ln/>
        </p:spPr>
        <p:txBody>
          <a:bodyPr wrap="square" lIns="0" tIns="0" rIns="0" bIns="0" rtlCol="0" anchor="t"/>
          <a:lstStyle/>
          <a:p>
            <a:pPr algn="ctr">
              <a:lnSpc>
                <a:spcPts val="2000"/>
              </a:lnSpc>
              <a:buSzPct val="100000"/>
            </a:pPr>
            <a:endParaRPr lang="en-US" sz="2400" u="sng" dirty="0"/>
          </a:p>
          <a:p>
            <a:pPr>
              <a:lnSpc>
                <a:spcPts val="2000"/>
              </a:lnSpc>
              <a:buSzPct val="100000"/>
            </a:pPr>
            <a:r>
              <a:rPr lang="en-US" sz="2000" b="1" dirty="0">
                <a:solidFill>
                  <a:srgbClr val="67534F"/>
                </a:solidFill>
                <a:latin typeface="Montserrat" pitchFamily="34" charset="0"/>
                <a:ea typeface="Montserrat" pitchFamily="34" charset="-122"/>
                <a:cs typeface="Montserrat" pitchFamily="34" charset="-120"/>
              </a:rPr>
              <a:t>     </a:t>
            </a:r>
            <a:r>
              <a:rPr lang="en-US" sz="2000" b="1" u="sng" dirty="0">
                <a:solidFill>
                  <a:srgbClr val="67534F"/>
                </a:solidFill>
                <a:latin typeface="Montserrat" pitchFamily="34" charset="0"/>
                <a:ea typeface="Montserrat" pitchFamily="34" charset="-122"/>
                <a:cs typeface="Montserrat" pitchFamily="34" charset="-120"/>
              </a:rPr>
              <a:t>Present By Group 3 </a:t>
            </a:r>
            <a:r>
              <a:rPr lang="en-US" sz="2000" b="1" dirty="0">
                <a:solidFill>
                  <a:srgbClr val="67534F"/>
                </a:solidFill>
                <a:latin typeface="Montserrat" pitchFamily="34" charset="0"/>
                <a:ea typeface="Montserrat" pitchFamily="34" charset="-122"/>
                <a:cs typeface="Montserrat" pitchFamily="34" charset="-120"/>
              </a:rPr>
              <a:t>:</a:t>
            </a:r>
          </a:p>
          <a:p>
            <a:pPr algn="ctr">
              <a:lnSpc>
                <a:spcPts val="2000"/>
              </a:lnSpc>
              <a:buSzPct val="100000"/>
            </a:pPr>
            <a:endParaRPr lang="en-US" sz="2000" dirty="0"/>
          </a:p>
          <a:p>
            <a:pPr marL="800100" lvl="1" indent="-457200">
              <a:lnSpc>
                <a:spcPts val="2000"/>
              </a:lnSpc>
              <a:buSzPct val="100000"/>
              <a:buFont typeface="+mj-lt"/>
              <a:buAutoNum type="arabicPeriod"/>
            </a:pPr>
            <a:r>
              <a:rPr lang="en-US" sz="2000" b="1" dirty="0">
                <a:solidFill>
                  <a:srgbClr val="67534F"/>
                </a:solidFill>
                <a:latin typeface="Montserrat" pitchFamily="34" charset="0"/>
                <a:ea typeface="Montserrat" pitchFamily="34" charset="-122"/>
                <a:cs typeface="Montserrat" pitchFamily="34" charset="-120"/>
              </a:rPr>
              <a:t>55984 – Vikas Srivastava</a:t>
            </a:r>
            <a:endParaRPr lang="en-US" sz="2000" dirty="0"/>
          </a:p>
          <a:p>
            <a:pPr marL="800100" lvl="1" indent="-457200">
              <a:lnSpc>
                <a:spcPts val="2000"/>
              </a:lnSpc>
              <a:buSzPct val="100000"/>
              <a:buFont typeface="+mj-lt"/>
              <a:buAutoNum type="arabicPeriod"/>
            </a:pPr>
            <a:r>
              <a:rPr lang="en-US" sz="2000" b="1" dirty="0">
                <a:solidFill>
                  <a:srgbClr val="67534F"/>
                </a:solidFill>
                <a:latin typeface="Montserrat" pitchFamily="34" charset="0"/>
                <a:ea typeface="Montserrat" pitchFamily="34" charset="-122"/>
                <a:cs typeface="Montserrat" pitchFamily="34" charset="-120"/>
              </a:rPr>
              <a:t>58622-   Harshinie M</a:t>
            </a:r>
            <a:endParaRPr lang="en-US" sz="2000" dirty="0"/>
          </a:p>
          <a:p>
            <a:pPr marL="800100" lvl="1" indent="-457200">
              <a:lnSpc>
                <a:spcPts val="2000"/>
              </a:lnSpc>
              <a:buSzPct val="100000"/>
              <a:buFont typeface="+mj-lt"/>
              <a:buAutoNum type="arabicPeriod"/>
            </a:pPr>
            <a:r>
              <a:rPr lang="en-US" sz="2000" b="1" dirty="0">
                <a:solidFill>
                  <a:srgbClr val="67534F"/>
                </a:solidFill>
                <a:latin typeface="Montserrat" pitchFamily="34" charset="0"/>
                <a:ea typeface="Montserrat" pitchFamily="34" charset="-122"/>
                <a:cs typeface="Montserrat" pitchFamily="34" charset="-120"/>
              </a:rPr>
              <a:t>58623 – Shreyash Bhatt</a:t>
            </a:r>
            <a:endParaRPr lang="en-US" sz="2000" dirty="0"/>
          </a:p>
          <a:p>
            <a:pPr marL="800100" lvl="1" indent="-457200">
              <a:lnSpc>
                <a:spcPts val="2000"/>
              </a:lnSpc>
              <a:buSzPct val="100000"/>
              <a:buFont typeface="+mj-lt"/>
              <a:buAutoNum type="arabicPeriod"/>
            </a:pPr>
            <a:r>
              <a:rPr lang="en-US" sz="2000" b="1" dirty="0">
                <a:solidFill>
                  <a:srgbClr val="67534F"/>
                </a:solidFill>
                <a:latin typeface="Montserrat" pitchFamily="34" charset="0"/>
                <a:ea typeface="Montserrat" pitchFamily="34" charset="-122"/>
                <a:cs typeface="Montserrat" pitchFamily="34" charset="-120"/>
              </a:rPr>
              <a:t>58624 – Jayavarshini G</a:t>
            </a:r>
            <a:endParaRPr lang="en-US" sz="2000" dirty="0"/>
          </a:p>
          <a:p>
            <a:pPr marL="800100" lvl="1" indent="-457200">
              <a:lnSpc>
                <a:spcPts val="2000"/>
              </a:lnSpc>
              <a:buSzPct val="100000"/>
              <a:buFont typeface="+mj-lt"/>
              <a:buAutoNum type="arabicPeriod"/>
            </a:pPr>
            <a:r>
              <a:rPr lang="en-US" sz="2000" b="1" dirty="0">
                <a:solidFill>
                  <a:srgbClr val="67534F"/>
                </a:solidFill>
                <a:latin typeface="Montserrat" pitchFamily="34" charset="0"/>
                <a:ea typeface="Montserrat" pitchFamily="34" charset="-122"/>
                <a:cs typeface="Montserrat" pitchFamily="34" charset="-120"/>
              </a:rPr>
              <a:t>58635 – Yuvaraj P</a:t>
            </a:r>
            <a:endParaRPr 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843558"/>
            <a:ext cx="13042821" cy="1483519"/>
          </a:xfrm>
          <a:prstGeom prst="rect">
            <a:avLst/>
          </a:prstGeom>
          <a:noFill/>
          <a:ln/>
        </p:spPr>
        <p:txBody>
          <a:bodyPr wrap="square" lIns="0" tIns="0" rIns="0" bIns="0" rtlCol="0" anchor="t"/>
          <a:lstStyle/>
          <a:p>
            <a:pPr marL="0" indent="0" algn="l">
              <a:lnSpc>
                <a:spcPts val="5800"/>
              </a:lnSpc>
              <a:buNone/>
            </a:pPr>
            <a:r>
              <a:rPr lang="en-US" sz="3200" b="1" i="1" u="sng" dirty="0">
                <a:solidFill>
                  <a:srgbClr val="532418"/>
                </a:solidFill>
                <a:latin typeface="Arial" panose="020B0604020202020204" pitchFamily="34" charset="0"/>
                <a:ea typeface="Marcellus" pitchFamily="34" charset="-122"/>
                <a:cs typeface="Arial" panose="020B0604020202020204" pitchFamily="34" charset="0"/>
              </a:rPr>
              <a:t>Ciphering vs. Integrity Protection: Different but Complementary</a:t>
            </a:r>
            <a:endParaRPr lang="en-US" sz="3200" b="1" i="1" u="sng" dirty="0"/>
          </a:p>
        </p:txBody>
      </p:sp>
      <p:sp>
        <p:nvSpPr>
          <p:cNvPr id="3" name="Text 1"/>
          <p:cNvSpPr/>
          <p:nvPr/>
        </p:nvSpPr>
        <p:spPr>
          <a:xfrm>
            <a:off x="793789" y="2153544"/>
            <a:ext cx="13042821" cy="774025"/>
          </a:xfrm>
          <a:prstGeom prst="rect">
            <a:avLst/>
          </a:prstGeom>
          <a:noFill/>
          <a:ln/>
        </p:spPr>
        <p:txBody>
          <a:bodyPr wrap="square" lIns="0" tIns="0" rIns="0" bIns="0" rtlCol="0" anchor="t"/>
          <a:lstStyle/>
          <a:p>
            <a:pPr marL="0" indent="0" algn="l">
              <a:lnSpc>
                <a:spcPts val="2000"/>
              </a:lnSpc>
              <a:buNone/>
            </a:pPr>
            <a:r>
              <a:rPr lang="en-US" sz="2000" dirty="0">
                <a:solidFill>
                  <a:srgbClr val="67534F"/>
                </a:solidFill>
                <a:latin typeface="Montserrat" pitchFamily="34" charset="0"/>
                <a:ea typeface="Montserrat" pitchFamily="34" charset="-122"/>
                <a:cs typeface="Montserrat" pitchFamily="34" charset="-120"/>
              </a:rPr>
              <a:t>While both ciphering and integrity protection are fundamental security features within 5G's PDCP layer, they serve distinct yet complementary roles in safeguarding data. Understanding their individual functions is crucial for appreciating the holistic security architecture.</a:t>
            </a:r>
            <a:endParaRPr lang="en-US" sz="2000" dirty="0"/>
          </a:p>
        </p:txBody>
      </p:sp>
      <p:sp>
        <p:nvSpPr>
          <p:cNvPr id="4" name="Shape 2"/>
          <p:cNvSpPr/>
          <p:nvPr/>
        </p:nvSpPr>
        <p:spPr>
          <a:xfrm>
            <a:off x="643295" y="3443585"/>
            <a:ext cx="6565106" cy="2925485"/>
          </a:xfrm>
          <a:prstGeom prst="roundRect">
            <a:avLst>
              <a:gd name="adj" fmla="val 4885"/>
            </a:avLst>
          </a:prstGeom>
          <a:solidFill>
            <a:srgbClr val="FAF1DC">
              <a:alpha val="95000"/>
            </a:srgbClr>
          </a:solidFill>
          <a:ln/>
        </p:spPr>
        <p:txBody>
          <a:bodyPr/>
          <a:lstStyle/>
          <a:p>
            <a:endParaRPr lang="en-IN"/>
          </a:p>
        </p:txBody>
      </p:sp>
      <p:sp>
        <p:nvSpPr>
          <p:cNvPr id="5" name="Text 3"/>
          <p:cNvSpPr/>
          <p:nvPr/>
        </p:nvSpPr>
        <p:spPr>
          <a:xfrm>
            <a:off x="2965428" y="3697010"/>
            <a:ext cx="3423642" cy="445056"/>
          </a:xfrm>
          <a:prstGeom prst="rect">
            <a:avLst/>
          </a:prstGeom>
          <a:noFill/>
          <a:ln/>
        </p:spPr>
        <p:txBody>
          <a:bodyPr wrap="none" lIns="0" tIns="0" rIns="0" bIns="0" rtlCol="0" anchor="t"/>
          <a:lstStyle/>
          <a:p>
            <a:pPr marL="0" indent="0" algn="l">
              <a:lnSpc>
                <a:spcPts val="3500"/>
              </a:lnSpc>
              <a:buNone/>
            </a:pPr>
            <a:r>
              <a:rPr lang="en-US" sz="2650" b="1" u="sng" dirty="0">
                <a:solidFill>
                  <a:srgbClr val="532418"/>
                </a:solidFill>
                <a:latin typeface="Arial" panose="020B0604020202020204" pitchFamily="34" charset="0"/>
                <a:ea typeface="Marcellus" pitchFamily="34" charset="-122"/>
                <a:cs typeface="Arial" panose="020B0604020202020204" pitchFamily="34" charset="0"/>
              </a:rPr>
              <a:t>Ciphering</a:t>
            </a:r>
            <a:endParaRPr lang="en-US" sz="2650" b="1" u="sng" dirty="0"/>
          </a:p>
        </p:txBody>
      </p:sp>
      <p:sp>
        <p:nvSpPr>
          <p:cNvPr id="6" name="Text 4"/>
          <p:cNvSpPr/>
          <p:nvPr/>
        </p:nvSpPr>
        <p:spPr>
          <a:xfrm>
            <a:off x="1040011" y="4407957"/>
            <a:ext cx="6168390" cy="1290085"/>
          </a:xfrm>
          <a:prstGeom prst="rect">
            <a:avLst/>
          </a:prstGeom>
          <a:noFill/>
          <a:ln/>
        </p:spPr>
        <p:txBody>
          <a:bodyPr wrap="square" lIns="0" tIns="0" rIns="0" bIns="0" rtlCol="0" anchor="t"/>
          <a:lstStyle/>
          <a:p>
            <a:pPr marL="342900" indent="-342900" algn="l">
              <a:lnSpc>
                <a:spcPts val="2000"/>
              </a:lnSpc>
              <a:buSzPct val="100000"/>
              <a:buFont typeface="+mj-lt"/>
              <a:buAutoNum type="arabicPeriod"/>
            </a:pPr>
            <a:r>
              <a:rPr lang="en-US" sz="1550" dirty="0">
                <a:solidFill>
                  <a:srgbClr val="67534F"/>
                </a:solidFill>
                <a:latin typeface="Montserrat" pitchFamily="34" charset="0"/>
                <a:ea typeface="Montserrat" pitchFamily="34" charset="-122"/>
                <a:cs typeface="Montserrat" pitchFamily="34" charset="-120"/>
              </a:rPr>
              <a:t>Primarily encrypts the </a:t>
            </a:r>
            <a:r>
              <a:rPr lang="en-US" sz="1550" b="1" dirty="0">
                <a:solidFill>
                  <a:srgbClr val="67534F"/>
                </a:solidFill>
                <a:latin typeface="Montserrat" pitchFamily="34" charset="0"/>
                <a:ea typeface="Montserrat" pitchFamily="34" charset="-122"/>
                <a:cs typeface="Montserrat" pitchFamily="34" charset="-120"/>
              </a:rPr>
              <a:t>data payload</a:t>
            </a:r>
            <a:r>
              <a:rPr lang="en-US" sz="1550" dirty="0">
                <a:solidFill>
                  <a:srgbClr val="67534F"/>
                </a:solidFill>
                <a:latin typeface="Montserrat" pitchFamily="34" charset="0"/>
                <a:ea typeface="Montserrat" pitchFamily="34" charset="-122"/>
                <a:cs typeface="Montserrat" pitchFamily="34" charset="-120"/>
              </a:rPr>
              <a:t> to ensure confidentiality.</a:t>
            </a:r>
            <a:endParaRPr lang="en-US" sz="1550" dirty="0"/>
          </a:p>
          <a:p>
            <a:pPr marL="342900" indent="-342900" algn="l">
              <a:lnSpc>
                <a:spcPts val="2000"/>
              </a:lnSpc>
              <a:buSzPct val="100000"/>
              <a:buFont typeface="+mj-lt"/>
              <a:buAutoNum type="arabicPeriod"/>
            </a:pPr>
            <a:r>
              <a:rPr lang="en-US" sz="1550" dirty="0">
                <a:solidFill>
                  <a:srgbClr val="67534F"/>
                </a:solidFill>
                <a:latin typeface="Montserrat" pitchFamily="34" charset="0"/>
                <a:ea typeface="Montserrat" pitchFamily="34" charset="-122"/>
                <a:cs typeface="Montserrat" pitchFamily="34" charset="-120"/>
              </a:rPr>
              <a:t>Goal: To keep the content of the message </a:t>
            </a:r>
            <a:r>
              <a:rPr lang="en-US" sz="1550" b="1" dirty="0">
                <a:solidFill>
                  <a:srgbClr val="67534F"/>
                </a:solidFill>
                <a:latin typeface="Montserrat" pitchFamily="34" charset="0"/>
                <a:ea typeface="Montserrat" pitchFamily="34" charset="-122"/>
                <a:cs typeface="Montserrat" pitchFamily="34" charset="-120"/>
              </a:rPr>
              <a:t>secret</a:t>
            </a:r>
            <a:r>
              <a:rPr lang="en-US" sz="1550" dirty="0">
                <a:solidFill>
                  <a:srgbClr val="67534F"/>
                </a:solidFill>
                <a:latin typeface="Montserrat" pitchFamily="34" charset="0"/>
                <a:ea typeface="Montserrat" pitchFamily="34" charset="-122"/>
                <a:cs typeface="Montserrat" pitchFamily="34" charset="-120"/>
              </a:rPr>
              <a:t>.</a:t>
            </a:r>
            <a:endParaRPr lang="en-US" sz="1550" dirty="0"/>
          </a:p>
          <a:p>
            <a:pPr marL="342900" indent="-342900" algn="l">
              <a:lnSpc>
                <a:spcPts val="2000"/>
              </a:lnSpc>
              <a:buSzPct val="100000"/>
              <a:buFont typeface="+mj-lt"/>
              <a:buAutoNum type="arabicPeriod"/>
            </a:pPr>
            <a:r>
              <a:rPr lang="en-US" sz="1550" dirty="0">
                <a:solidFill>
                  <a:srgbClr val="67534F"/>
                </a:solidFill>
                <a:latin typeface="Montserrat" pitchFamily="34" charset="0"/>
                <a:ea typeface="Montserrat" pitchFamily="34" charset="-122"/>
                <a:cs typeface="Montserrat" pitchFamily="34" charset="-120"/>
              </a:rPr>
              <a:t>Applies to </a:t>
            </a:r>
            <a:r>
              <a:rPr lang="en-US" sz="1550" b="1" dirty="0">
                <a:solidFill>
                  <a:srgbClr val="67534F"/>
                </a:solidFill>
                <a:latin typeface="Montserrat" pitchFamily="34" charset="0"/>
                <a:ea typeface="Montserrat" pitchFamily="34" charset="-122"/>
                <a:cs typeface="Montserrat" pitchFamily="34" charset="-120"/>
              </a:rPr>
              <a:t>both control plane and user plane</a:t>
            </a:r>
            <a:r>
              <a:rPr lang="en-US" sz="1550" dirty="0">
                <a:solidFill>
                  <a:srgbClr val="67534F"/>
                </a:solidFill>
                <a:latin typeface="Montserrat" pitchFamily="34" charset="0"/>
                <a:ea typeface="Montserrat" pitchFamily="34" charset="-122"/>
                <a:cs typeface="Montserrat" pitchFamily="34" charset="-120"/>
              </a:rPr>
              <a:t> traffic.</a:t>
            </a:r>
            <a:endParaRPr lang="en-US" sz="1550" dirty="0"/>
          </a:p>
          <a:p>
            <a:pPr marL="342900" indent="-342900" algn="l">
              <a:lnSpc>
                <a:spcPts val="2000"/>
              </a:lnSpc>
              <a:buSzPct val="100000"/>
              <a:buFont typeface="+mj-lt"/>
              <a:buAutoNum type="arabicPeriod"/>
            </a:pPr>
            <a:r>
              <a:rPr lang="en-US" sz="1550" dirty="0">
                <a:solidFill>
                  <a:srgbClr val="67534F"/>
                </a:solidFill>
                <a:latin typeface="Montserrat" pitchFamily="34" charset="0"/>
                <a:ea typeface="Montserrat" pitchFamily="34" charset="-122"/>
                <a:cs typeface="Montserrat" pitchFamily="34" charset="-120"/>
              </a:rPr>
              <a:t>Prevents </a:t>
            </a:r>
            <a:r>
              <a:rPr lang="en-US" sz="1550" b="1" dirty="0">
                <a:solidFill>
                  <a:srgbClr val="67534F"/>
                </a:solidFill>
                <a:latin typeface="Montserrat" pitchFamily="34" charset="0"/>
                <a:ea typeface="Montserrat" pitchFamily="34" charset="-122"/>
                <a:cs typeface="Montserrat" pitchFamily="34" charset="-120"/>
              </a:rPr>
              <a:t>eavesdropping</a:t>
            </a:r>
            <a:r>
              <a:rPr lang="en-US" sz="1550" dirty="0">
                <a:solidFill>
                  <a:srgbClr val="67534F"/>
                </a:solidFill>
                <a:latin typeface="Montserrat" pitchFamily="34" charset="0"/>
                <a:ea typeface="Montserrat" pitchFamily="34" charset="-122"/>
                <a:cs typeface="Montserrat" pitchFamily="34" charset="-120"/>
              </a:rPr>
              <a:t>.</a:t>
            </a:r>
            <a:endParaRPr lang="en-US" sz="1550" dirty="0"/>
          </a:p>
        </p:txBody>
      </p:sp>
      <p:sp>
        <p:nvSpPr>
          <p:cNvPr id="7" name="Shape 5"/>
          <p:cNvSpPr/>
          <p:nvPr/>
        </p:nvSpPr>
        <p:spPr>
          <a:xfrm>
            <a:off x="7315199" y="3462238"/>
            <a:ext cx="6565106" cy="2925485"/>
          </a:xfrm>
          <a:prstGeom prst="roundRect">
            <a:avLst>
              <a:gd name="adj" fmla="val 4885"/>
            </a:avLst>
          </a:prstGeom>
          <a:solidFill>
            <a:srgbClr val="DFC8AB">
              <a:alpha val="95000"/>
            </a:srgbClr>
          </a:solidFill>
          <a:ln/>
        </p:spPr>
        <p:txBody>
          <a:bodyPr/>
          <a:lstStyle/>
          <a:p>
            <a:endParaRPr lang="en-IN" dirty="0"/>
          </a:p>
        </p:txBody>
      </p:sp>
      <p:sp>
        <p:nvSpPr>
          <p:cNvPr id="8" name="Text 6"/>
          <p:cNvSpPr/>
          <p:nvPr/>
        </p:nvSpPr>
        <p:spPr>
          <a:xfrm>
            <a:off x="8992731" y="3772843"/>
            <a:ext cx="3423642" cy="445056"/>
          </a:xfrm>
          <a:prstGeom prst="rect">
            <a:avLst/>
          </a:prstGeom>
          <a:noFill/>
          <a:ln/>
        </p:spPr>
        <p:txBody>
          <a:bodyPr wrap="none" lIns="0" tIns="0" rIns="0" bIns="0" rtlCol="0" anchor="t"/>
          <a:lstStyle/>
          <a:p>
            <a:pPr marL="0" indent="0" algn="l">
              <a:lnSpc>
                <a:spcPts val="3500"/>
              </a:lnSpc>
              <a:buNone/>
            </a:pPr>
            <a:r>
              <a:rPr lang="en-US" sz="2650" b="1" u="sng" dirty="0">
                <a:solidFill>
                  <a:srgbClr val="532418"/>
                </a:solidFill>
                <a:latin typeface="Arial" panose="020B0604020202020204" pitchFamily="34" charset="0"/>
                <a:ea typeface="Marcellus" pitchFamily="34" charset="-122"/>
                <a:cs typeface="Arial" panose="020B0604020202020204" pitchFamily="34" charset="0"/>
              </a:rPr>
              <a:t>Integrity Protection</a:t>
            </a:r>
            <a:endParaRPr lang="en-US" sz="2650" b="1" u="sng" dirty="0"/>
          </a:p>
        </p:txBody>
      </p:sp>
      <p:sp>
        <p:nvSpPr>
          <p:cNvPr id="9" name="Text 7"/>
          <p:cNvSpPr/>
          <p:nvPr/>
        </p:nvSpPr>
        <p:spPr>
          <a:xfrm>
            <a:off x="7668221" y="4399751"/>
            <a:ext cx="6168390" cy="1806119"/>
          </a:xfrm>
          <a:prstGeom prst="rect">
            <a:avLst/>
          </a:prstGeom>
          <a:noFill/>
          <a:ln/>
        </p:spPr>
        <p:txBody>
          <a:bodyPr wrap="square" lIns="0" tIns="0" rIns="0" bIns="0" rtlCol="0" anchor="t"/>
          <a:lstStyle/>
          <a:p>
            <a:pPr marL="342900" indent="-342900" algn="l">
              <a:lnSpc>
                <a:spcPts val="2000"/>
              </a:lnSpc>
              <a:buSzPct val="100000"/>
              <a:buFont typeface="+mj-lt"/>
              <a:buAutoNum type="arabicPeriod"/>
            </a:pPr>
            <a:r>
              <a:rPr lang="en-US" sz="1550" dirty="0">
                <a:solidFill>
                  <a:srgbClr val="000000"/>
                </a:solidFill>
                <a:latin typeface="Montserrat" pitchFamily="34" charset="0"/>
                <a:ea typeface="Montserrat" pitchFamily="34" charset="-122"/>
                <a:cs typeface="Montserrat" pitchFamily="34" charset="-120"/>
              </a:rPr>
              <a:t>Authenticates </a:t>
            </a:r>
            <a:r>
              <a:rPr lang="en-US" sz="1550" b="1" dirty="0">
                <a:solidFill>
                  <a:srgbClr val="000000"/>
                </a:solidFill>
                <a:latin typeface="Montserrat" pitchFamily="34" charset="0"/>
                <a:ea typeface="Montserrat" pitchFamily="34" charset="-122"/>
                <a:cs typeface="Montserrat" pitchFamily="34" charset="-120"/>
              </a:rPr>
              <a:t>control plane messages</a:t>
            </a:r>
            <a:r>
              <a:rPr lang="en-US" sz="1550" dirty="0">
                <a:solidFill>
                  <a:srgbClr val="000000"/>
                </a:solidFill>
                <a:latin typeface="Montserrat" pitchFamily="34" charset="0"/>
                <a:ea typeface="Montserrat" pitchFamily="34" charset="-122"/>
                <a:cs typeface="Montserrat" pitchFamily="34" charset="-120"/>
              </a:rPr>
              <a:t> to prevent tampering.</a:t>
            </a:r>
            <a:endParaRPr lang="en-US" sz="1550" dirty="0"/>
          </a:p>
          <a:p>
            <a:pPr marL="342900" indent="-342900" algn="l">
              <a:lnSpc>
                <a:spcPts val="2000"/>
              </a:lnSpc>
              <a:buSzPct val="100000"/>
              <a:buFont typeface="+mj-lt"/>
              <a:buAutoNum type="arabicPeriod"/>
            </a:pPr>
            <a:r>
              <a:rPr lang="en-US" sz="1550" dirty="0">
                <a:solidFill>
                  <a:srgbClr val="000000"/>
                </a:solidFill>
                <a:latin typeface="Montserrat" pitchFamily="34" charset="0"/>
                <a:ea typeface="Montserrat" pitchFamily="34" charset="-122"/>
                <a:cs typeface="Montserrat" pitchFamily="34" charset="-120"/>
              </a:rPr>
              <a:t>Goal: To ensure the message </a:t>
            </a:r>
            <a:r>
              <a:rPr lang="en-US" sz="1550" b="1" dirty="0">
                <a:solidFill>
                  <a:srgbClr val="000000"/>
                </a:solidFill>
                <a:latin typeface="Montserrat" pitchFamily="34" charset="0"/>
                <a:ea typeface="Montserrat" pitchFamily="34" charset="-122"/>
                <a:cs typeface="Montserrat" pitchFamily="34" charset="-120"/>
              </a:rPr>
              <a:t>has not been altered</a:t>
            </a:r>
            <a:r>
              <a:rPr lang="en-US" sz="1550" dirty="0">
                <a:solidFill>
                  <a:srgbClr val="000000"/>
                </a:solidFill>
                <a:latin typeface="Montserrat" pitchFamily="34" charset="0"/>
                <a:ea typeface="Montserrat" pitchFamily="34" charset="-122"/>
                <a:cs typeface="Montserrat" pitchFamily="34" charset="-120"/>
              </a:rPr>
              <a:t> and originates from a legitimate source.</a:t>
            </a:r>
            <a:endParaRPr lang="en-US" sz="1550" dirty="0"/>
          </a:p>
          <a:p>
            <a:pPr marL="342900" indent="-342900" algn="l">
              <a:lnSpc>
                <a:spcPts val="2000"/>
              </a:lnSpc>
              <a:buSzPct val="100000"/>
              <a:buFont typeface="+mj-lt"/>
              <a:buAutoNum type="arabicPeriod"/>
            </a:pPr>
            <a:r>
              <a:rPr lang="en-US" sz="1550" dirty="0">
                <a:solidFill>
                  <a:srgbClr val="000000"/>
                </a:solidFill>
                <a:latin typeface="Montserrat" pitchFamily="34" charset="0"/>
                <a:ea typeface="Montserrat" pitchFamily="34" charset="-122"/>
                <a:cs typeface="Montserrat" pitchFamily="34" charset="-120"/>
              </a:rPr>
              <a:t>Mainly applies to </a:t>
            </a:r>
            <a:r>
              <a:rPr lang="en-US" sz="1550" b="1" dirty="0">
                <a:solidFill>
                  <a:srgbClr val="000000"/>
                </a:solidFill>
                <a:latin typeface="Montserrat" pitchFamily="34" charset="0"/>
                <a:ea typeface="Montserrat" pitchFamily="34" charset="-122"/>
                <a:cs typeface="Montserrat" pitchFamily="34" charset="-120"/>
              </a:rPr>
              <a:t>control plane</a:t>
            </a:r>
            <a:r>
              <a:rPr lang="en-US" sz="1550" dirty="0">
                <a:solidFill>
                  <a:srgbClr val="000000"/>
                </a:solidFill>
                <a:latin typeface="Montserrat" pitchFamily="34" charset="0"/>
                <a:ea typeface="Montserrat" pitchFamily="34" charset="-122"/>
                <a:cs typeface="Montserrat" pitchFamily="34" charset="-120"/>
              </a:rPr>
              <a:t> traffic (e.g., RRC and NAS signalling).</a:t>
            </a:r>
            <a:endParaRPr lang="en-US" sz="1550" dirty="0"/>
          </a:p>
          <a:p>
            <a:pPr marL="342900" indent="-342900" algn="l">
              <a:lnSpc>
                <a:spcPts val="2000"/>
              </a:lnSpc>
              <a:buSzPct val="100000"/>
              <a:buFont typeface="+mj-lt"/>
              <a:buAutoNum type="arabicPeriod"/>
            </a:pPr>
            <a:r>
              <a:rPr lang="en-US" sz="1550" dirty="0">
                <a:solidFill>
                  <a:srgbClr val="000000"/>
                </a:solidFill>
                <a:latin typeface="Montserrat" pitchFamily="34" charset="0"/>
                <a:ea typeface="Montserrat" pitchFamily="34" charset="-122"/>
                <a:cs typeface="Montserrat" pitchFamily="34" charset="-120"/>
              </a:rPr>
              <a:t>Utilises </a:t>
            </a:r>
            <a:r>
              <a:rPr lang="en-US" sz="1550" b="1" dirty="0">
                <a:solidFill>
                  <a:srgbClr val="000000"/>
                </a:solidFill>
                <a:latin typeface="Montserrat" pitchFamily="34" charset="0"/>
                <a:ea typeface="Montserrat" pitchFamily="34" charset="-122"/>
                <a:cs typeface="Montserrat" pitchFamily="34" charset="-120"/>
              </a:rPr>
              <a:t>Message Authentication Codes (MAC-I)</a:t>
            </a:r>
            <a:r>
              <a:rPr lang="en-US" sz="1550" dirty="0">
                <a:solidFill>
                  <a:srgbClr val="000000"/>
                </a:solidFill>
                <a:latin typeface="Montserrat" pitchFamily="34" charset="0"/>
                <a:ea typeface="Montserrat" pitchFamily="34" charset="-122"/>
                <a:cs typeface="Montserrat" pitchFamily="34" charset="-120"/>
              </a:rPr>
              <a:t>.</a:t>
            </a:r>
            <a:endParaRPr lang="en-US" sz="1550" dirty="0"/>
          </a:p>
        </p:txBody>
      </p:sp>
      <p:sp>
        <p:nvSpPr>
          <p:cNvPr id="10" name="Text 8"/>
          <p:cNvSpPr/>
          <p:nvPr/>
        </p:nvSpPr>
        <p:spPr>
          <a:xfrm>
            <a:off x="745926" y="6833203"/>
            <a:ext cx="13042821" cy="516017"/>
          </a:xfrm>
          <a:prstGeom prst="rect">
            <a:avLst/>
          </a:prstGeom>
          <a:noFill/>
          <a:ln/>
        </p:spPr>
        <p:txBody>
          <a:bodyPr wrap="square" lIns="0" tIns="0" rIns="0" bIns="0" rtlCol="0" anchor="t"/>
          <a:lstStyle/>
          <a:p>
            <a:pPr marL="0" indent="0" algn="l">
              <a:lnSpc>
                <a:spcPts val="2000"/>
              </a:lnSpc>
              <a:buNone/>
            </a:pPr>
            <a:r>
              <a:rPr lang="en-US" sz="1550" dirty="0">
                <a:solidFill>
                  <a:srgbClr val="67534F"/>
                </a:solidFill>
                <a:latin typeface="Montserrat" pitchFamily="34" charset="0"/>
                <a:ea typeface="Montserrat" pitchFamily="34" charset="-122"/>
                <a:cs typeface="Montserrat" pitchFamily="34" charset="-120"/>
              </a:rPr>
              <a:t>Together, they provide a robust security posture: ciphering protects </a:t>
            </a:r>
            <a:r>
              <a:rPr lang="en-US" sz="1550" b="1" dirty="0">
                <a:solidFill>
                  <a:srgbClr val="67534F"/>
                </a:solidFill>
                <a:latin typeface="Montserrat" pitchFamily="34" charset="0"/>
                <a:ea typeface="Montserrat" pitchFamily="34" charset="-122"/>
                <a:cs typeface="Montserrat" pitchFamily="34" charset="-120"/>
              </a:rPr>
              <a:t>what</a:t>
            </a:r>
            <a:r>
              <a:rPr lang="en-US" sz="1550" dirty="0">
                <a:solidFill>
                  <a:srgbClr val="67534F"/>
                </a:solidFill>
                <a:latin typeface="Montserrat" pitchFamily="34" charset="0"/>
                <a:ea typeface="Montserrat" pitchFamily="34" charset="-122"/>
                <a:cs typeface="Montserrat" pitchFamily="34" charset="-120"/>
              </a:rPr>
              <a:t> is being communicated, while integrity protection ensures </a:t>
            </a:r>
            <a:r>
              <a:rPr lang="en-US" sz="1550" b="1" dirty="0">
                <a:solidFill>
                  <a:srgbClr val="67534F"/>
                </a:solidFill>
                <a:latin typeface="Montserrat" pitchFamily="34" charset="0"/>
                <a:ea typeface="Montserrat" pitchFamily="34" charset="-122"/>
                <a:cs typeface="Montserrat" pitchFamily="34" charset="-120"/>
              </a:rPr>
              <a:t>who</a:t>
            </a:r>
            <a:r>
              <a:rPr lang="en-US" sz="1550" dirty="0">
                <a:solidFill>
                  <a:srgbClr val="67534F"/>
                </a:solidFill>
                <a:latin typeface="Montserrat" pitchFamily="34" charset="0"/>
                <a:ea typeface="Montserrat" pitchFamily="34" charset="-122"/>
                <a:cs typeface="Montserrat" pitchFamily="34" charset="-120"/>
              </a:rPr>
              <a:t> is communicating and that the message is </a:t>
            </a:r>
            <a:r>
              <a:rPr lang="en-US" sz="1550" b="1" dirty="0">
                <a:solidFill>
                  <a:srgbClr val="67534F"/>
                </a:solidFill>
                <a:latin typeface="Montserrat" pitchFamily="34" charset="0"/>
                <a:ea typeface="Montserrat" pitchFamily="34" charset="-122"/>
                <a:cs typeface="Montserrat" pitchFamily="34" charset="-120"/>
              </a:rPr>
              <a:t>unchanged</a:t>
            </a:r>
            <a:r>
              <a:rPr lang="en-US" sz="1550" dirty="0">
                <a:solidFill>
                  <a:srgbClr val="67534F"/>
                </a:solidFill>
                <a:latin typeface="Montserrat" pitchFamily="34" charset="0"/>
                <a:ea typeface="Montserrat" pitchFamily="34" charset="-122"/>
                <a:cs typeface="Montserrat" pitchFamily="34" charset="-120"/>
              </a:rPr>
              <a:t>.</a:t>
            </a:r>
            <a:endParaRPr lang="en-US" sz="15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793075"/>
            <a:ext cx="11727537" cy="741759"/>
          </a:xfrm>
          <a:prstGeom prst="rect">
            <a:avLst/>
          </a:prstGeom>
          <a:noFill/>
          <a:ln/>
        </p:spPr>
        <p:txBody>
          <a:bodyPr wrap="none" lIns="0" tIns="0" rIns="0" bIns="0" rtlCol="0" anchor="t"/>
          <a:lstStyle/>
          <a:p>
            <a:pPr marL="0" indent="0" algn="l">
              <a:lnSpc>
                <a:spcPts val="5800"/>
              </a:lnSpc>
              <a:buNone/>
            </a:pPr>
            <a:r>
              <a:rPr lang="en-US" sz="4450" b="1" i="1" u="sng" dirty="0">
                <a:solidFill>
                  <a:srgbClr val="532418"/>
                </a:solidFill>
                <a:latin typeface="Arial" panose="020B0604020202020204" pitchFamily="34" charset="0"/>
                <a:ea typeface="Marcellus" pitchFamily="34" charset="-122"/>
                <a:cs typeface="Arial" panose="020B0604020202020204" pitchFamily="34" charset="0"/>
              </a:rPr>
              <a:t>PDCP Ciphering in Action: Real-World Impact</a:t>
            </a:r>
            <a:endParaRPr lang="en-US" sz="4450" b="1" i="1" u="sng" dirty="0"/>
          </a:p>
        </p:txBody>
      </p:sp>
      <p:pic>
        <p:nvPicPr>
          <p:cNvPr id="3" name="Image 0" descr="preencoded.png"/>
          <p:cNvPicPr>
            <a:picLocks noChangeAspect="1"/>
          </p:cNvPicPr>
          <p:nvPr/>
        </p:nvPicPr>
        <p:blipFill>
          <a:blip r:embed="rId3"/>
          <a:stretch>
            <a:fillRect/>
          </a:stretch>
        </p:blipFill>
        <p:spPr>
          <a:xfrm>
            <a:off x="793790" y="1931670"/>
            <a:ext cx="1098709" cy="1098709"/>
          </a:xfrm>
          <a:prstGeom prst="rect">
            <a:avLst/>
          </a:prstGeom>
        </p:spPr>
      </p:pic>
      <p:sp>
        <p:nvSpPr>
          <p:cNvPr id="4" name="Text 1"/>
          <p:cNvSpPr/>
          <p:nvPr/>
        </p:nvSpPr>
        <p:spPr>
          <a:xfrm>
            <a:off x="2090857" y="1931670"/>
            <a:ext cx="1777603" cy="741521"/>
          </a:xfrm>
          <a:prstGeom prst="rect">
            <a:avLst/>
          </a:prstGeom>
          <a:noFill/>
          <a:ln/>
        </p:spPr>
        <p:txBody>
          <a:bodyPr wrap="square" lIns="0" tIns="0" rIns="0" bIns="0" rtlCol="0" anchor="t"/>
          <a:lstStyle/>
          <a:p>
            <a:pPr marL="0" indent="0" algn="l">
              <a:lnSpc>
                <a:spcPts val="2900"/>
              </a:lnSpc>
              <a:buNone/>
            </a:pPr>
            <a:r>
              <a:rPr lang="en-US" sz="2200" b="1" dirty="0">
                <a:solidFill>
                  <a:srgbClr val="67534F"/>
                </a:solidFill>
                <a:latin typeface="Arial" panose="020B0604020202020204" pitchFamily="34" charset="0"/>
                <a:ea typeface="Marcellus" pitchFamily="34" charset="-122"/>
                <a:cs typeface="Arial" panose="020B0604020202020204" pitchFamily="34" charset="0"/>
              </a:rPr>
              <a:t>Signalling Protection</a:t>
            </a:r>
            <a:endParaRPr lang="en-US" sz="2200" b="1" dirty="0"/>
          </a:p>
        </p:txBody>
      </p:sp>
      <p:sp>
        <p:nvSpPr>
          <p:cNvPr id="5" name="Text 2"/>
          <p:cNvSpPr/>
          <p:nvPr/>
        </p:nvSpPr>
        <p:spPr>
          <a:xfrm>
            <a:off x="2090857" y="2792254"/>
            <a:ext cx="1777603" cy="3870127"/>
          </a:xfrm>
          <a:prstGeom prst="rect">
            <a:avLst/>
          </a:prstGeom>
          <a:noFill/>
          <a:ln/>
        </p:spPr>
        <p:txBody>
          <a:bodyPr wrap="square" lIns="0" tIns="0" rIns="0" bIns="0" rtlCol="0" anchor="t"/>
          <a:lstStyle/>
          <a:p>
            <a:pPr marL="0" indent="0" algn="l">
              <a:lnSpc>
                <a:spcPts val="2000"/>
              </a:lnSpc>
              <a:buNone/>
            </a:pPr>
            <a:r>
              <a:rPr lang="en-US" sz="1550" dirty="0">
                <a:solidFill>
                  <a:srgbClr val="67534F"/>
                </a:solidFill>
                <a:latin typeface="Montserrat" pitchFamily="34" charset="0"/>
                <a:ea typeface="Montserrat" pitchFamily="34" charset="-122"/>
                <a:cs typeface="Montserrat" pitchFamily="34" charset="-120"/>
              </a:rPr>
              <a:t>Protects critical RRC (Radio Resource Control) and NAS (Non-Access Stratum) signalling messages, which are vital for network operations like handovers between cell towers and the establishment of data bearers.</a:t>
            </a:r>
            <a:endParaRPr lang="en-US" sz="1550" dirty="0"/>
          </a:p>
        </p:txBody>
      </p:sp>
      <p:pic>
        <p:nvPicPr>
          <p:cNvPr id="6" name="Image 1" descr="preencoded.png"/>
          <p:cNvPicPr>
            <a:picLocks noChangeAspect="1"/>
          </p:cNvPicPr>
          <p:nvPr/>
        </p:nvPicPr>
        <p:blipFill>
          <a:blip r:embed="rId4"/>
          <a:stretch>
            <a:fillRect/>
          </a:stretch>
        </p:blipFill>
        <p:spPr>
          <a:xfrm>
            <a:off x="4116467" y="1931670"/>
            <a:ext cx="1098709" cy="1098709"/>
          </a:xfrm>
          <a:prstGeom prst="rect">
            <a:avLst/>
          </a:prstGeom>
        </p:spPr>
      </p:pic>
      <p:sp>
        <p:nvSpPr>
          <p:cNvPr id="7" name="Text 3"/>
          <p:cNvSpPr/>
          <p:nvPr/>
        </p:nvSpPr>
        <p:spPr>
          <a:xfrm>
            <a:off x="5413534" y="1931670"/>
            <a:ext cx="1777603" cy="741521"/>
          </a:xfrm>
          <a:prstGeom prst="rect">
            <a:avLst/>
          </a:prstGeom>
          <a:noFill/>
          <a:ln/>
        </p:spPr>
        <p:txBody>
          <a:bodyPr wrap="square" lIns="0" tIns="0" rIns="0" bIns="0" rtlCol="0" anchor="t"/>
          <a:lstStyle/>
          <a:p>
            <a:pPr marL="0" indent="0" algn="l">
              <a:lnSpc>
                <a:spcPts val="2900"/>
              </a:lnSpc>
              <a:buNone/>
            </a:pPr>
            <a:r>
              <a:rPr lang="en-US" sz="2200" b="1" dirty="0">
                <a:solidFill>
                  <a:srgbClr val="67534F"/>
                </a:solidFill>
                <a:latin typeface="Arial" panose="020B0604020202020204" pitchFamily="34" charset="0"/>
                <a:ea typeface="Marcellus" pitchFamily="34" charset="-122"/>
                <a:cs typeface="Arial" panose="020B0604020202020204" pitchFamily="34" charset="0"/>
              </a:rPr>
              <a:t>User Data Security</a:t>
            </a:r>
            <a:endParaRPr lang="en-US" sz="2200" b="1" dirty="0"/>
          </a:p>
        </p:txBody>
      </p:sp>
      <p:sp>
        <p:nvSpPr>
          <p:cNvPr id="8" name="Text 4"/>
          <p:cNvSpPr/>
          <p:nvPr/>
        </p:nvSpPr>
        <p:spPr>
          <a:xfrm>
            <a:off x="5413534" y="2792254"/>
            <a:ext cx="1777603" cy="3870127"/>
          </a:xfrm>
          <a:prstGeom prst="rect">
            <a:avLst/>
          </a:prstGeom>
          <a:noFill/>
          <a:ln/>
        </p:spPr>
        <p:txBody>
          <a:bodyPr wrap="square" lIns="0" tIns="0" rIns="0" bIns="0" rtlCol="0" anchor="t"/>
          <a:lstStyle/>
          <a:p>
            <a:pPr marL="0" indent="0" algn="l">
              <a:lnSpc>
                <a:spcPts val="2000"/>
              </a:lnSpc>
              <a:buNone/>
            </a:pPr>
            <a:r>
              <a:rPr lang="en-US" sz="1550" dirty="0">
                <a:solidFill>
                  <a:srgbClr val="67534F"/>
                </a:solidFill>
                <a:latin typeface="Montserrat" pitchFamily="34" charset="0"/>
                <a:ea typeface="Montserrat" pitchFamily="34" charset="-122"/>
                <a:cs typeface="Montserrat" pitchFamily="34" charset="-120"/>
              </a:rPr>
              <a:t>Secures diverse user data streams, encompassing sensitive communications such as Voice over IP (VoIP) calls, high-definition video streaming, and general internet traffic, ensuring end-to-end confidentiality.</a:t>
            </a:r>
            <a:endParaRPr lang="en-US" sz="1550" dirty="0"/>
          </a:p>
        </p:txBody>
      </p:sp>
      <p:pic>
        <p:nvPicPr>
          <p:cNvPr id="9" name="Image 2" descr="preencoded.png"/>
          <p:cNvPicPr>
            <a:picLocks noChangeAspect="1"/>
          </p:cNvPicPr>
          <p:nvPr/>
        </p:nvPicPr>
        <p:blipFill>
          <a:blip r:embed="rId5"/>
          <a:stretch>
            <a:fillRect/>
          </a:stretch>
        </p:blipFill>
        <p:spPr>
          <a:xfrm>
            <a:off x="7439144" y="1931670"/>
            <a:ext cx="1098709" cy="1098709"/>
          </a:xfrm>
          <a:prstGeom prst="rect">
            <a:avLst/>
          </a:prstGeom>
        </p:spPr>
      </p:pic>
      <p:sp>
        <p:nvSpPr>
          <p:cNvPr id="10" name="Text 5"/>
          <p:cNvSpPr/>
          <p:nvPr/>
        </p:nvSpPr>
        <p:spPr>
          <a:xfrm>
            <a:off x="8736211" y="1931670"/>
            <a:ext cx="1777603" cy="741521"/>
          </a:xfrm>
          <a:prstGeom prst="rect">
            <a:avLst/>
          </a:prstGeom>
          <a:noFill/>
          <a:ln/>
        </p:spPr>
        <p:txBody>
          <a:bodyPr wrap="square" lIns="0" tIns="0" rIns="0" bIns="0" rtlCol="0" anchor="t"/>
          <a:lstStyle/>
          <a:p>
            <a:pPr marL="0" indent="0" algn="l">
              <a:lnSpc>
                <a:spcPts val="2900"/>
              </a:lnSpc>
              <a:buNone/>
            </a:pPr>
            <a:r>
              <a:rPr lang="en-US" sz="2200" b="1" dirty="0">
                <a:solidFill>
                  <a:srgbClr val="67534F"/>
                </a:solidFill>
                <a:latin typeface="Arial" panose="020B0604020202020204" pitchFamily="34" charset="0"/>
                <a:ea typeface="Marcellus" pitchFamily="34" charset="-122"/>
                <a:cs typeface="Arial" panose="020B0604020202020204" pitchFamily="34" charset="0"/>
              </a:rPr>
              <a:t>URLLC Support</a:t>
            </a:r>
            <a:endParaRPr lang="en-US" sz="2200" b="1" dirty="0"/>
          </a:p>
        </p:txBody>
      </p:sp>
      <p:sp>
        <p:nvSpPr>
          <p:cNvPr id="11" name="Text 6"/>
          <p:cNvSpPr/>
          <p:nvPr/>
        </p:nvSpPr>
        <p:spPr>
          <a:xfrm>
            <a:off x="8736211" y="2792254"/>
            <a:ext cx="1777603" cy="4644152"/>
          </a:xfrm>
          <a:prstGeom prst="rect">
            <a:avLst/>
          </a:prstGeom>
          <a:noFill/>
          <a:ln/>
        </p:spPr>
        <p:txBody>
          <a:bodyPr wrap="square" lIns="0" tIns="0" rIns="0" bIns="0" rtlCol="0" anchor="t"/>
          <a:lstStyle/>
          <a:p>
            <a:pPr marL="0" indent="0" algn="l">
              <a:lnSpc>
                <a:spcPts val="2000"/>
              </a:lnSpc>
              <a:buNone/>
            </a:pPr>
            <a:r>
              <a:rPr lang="en-US" sz="1550" dirty="0">
                <a:solidFill>
                  <a:srgbClr val="67534F"/>
                </a:solidFill>
                <a:latin typeface="Montserrat" pitchFamily="34" charset="0"/>
                <a:ea typeface="Montserrat" pitchFamily="34" charset="-122"/>
                <a:cs typeface="Montserrat" pitchFamily="34" charset="-120"/>
              </a:rPr>
              <a:t>Crucially supports Ultra-Reliable Low Latency Communication (URLLC) by enabling secure duplication of PDUs. This mechanism ensures data integrity and availability for mission-critical applications where security and reliability are paramount.</a:t>
            </a:r>
            <a:endParaRPr lang="en-US" sz="1550" dirty="0"/>
          </a:p>
        </p:txBody>
      </p:sp>
      <p:pic>
        <p:nvPicPr>
          <p:cNvPr id="12" name="Image 3" descr="preencoded.png"/>
          <p:cNvPicPr>
            <a:picLocks noChangeAspect="1"/>
          </p:cNvPicPr>
          <p:nvPr/>
        </p:nvPicPr>
        <p:blipFill>
          <a:blip r:embed="rId6"/>
          <a:stretch>
            <a:fillRect/>
          </a:stretch>
        </p:blipFill>
        <p:spPr>
          <a:xfrm>
            <a:off x="10761821" y="1931670"/>
            <a:ext cx="1098709" cy="1098709"/>
          </a:xfrm>
          <a:prstGeom prst="rect">
            <a:avLst/>
          </a:prstGeom>
        </p:spPr>
      </p:pic>
      <p:sp>
        <p:nvSpPr>
          <p:cNvPr id="13" name="Text 7"/>
          <p:cNvSpPr/>
          <p:nvPr/>
        </p:nvSpPr>
        <p:spPr>
          <a:xfrm>
            <a:off x="12058888" y="1931670"/>
            <a:ext cx="1777722" cy="741521"/>
          </a:xfrm>
          <a:prstGeom prst="rect">
            <a:avLst/>
          </a:prstGeom>
          <a:noFill/>
          <a:ln/>
        </p:spPr>
        <p:txBody>
          <a:bodyPr wrap="square" lIns="0" tIns="0" rIns="0" bIns="0" rtlCol="0" anchor="t"/>
          <a:lstStyle/>
          <a:p>
            <a:pPr marL="0" indent="0" algn="l">
              <a:lnSpc>
                <a:spcPts val="2900"/>
              </a:lnSpc>
              <a:buNone/>
            </a:pPr>
            <a:r>
              <a:rPr lang="en-US" sz="2200" b="1" dirty="0">
                <a:solidFill>
                  <a:srgbClr val="67534F"/>
                </a:solidFill>
                <a:latin typeface="Arial" panose="020B0604020202020204" pitchFamily="34" charset="0"/>
                <a:ea typeface="Marcellus" pitchFamily="34" charset="-122"/>
                <a:cs typeface="Arial" panose="020B0604020202020204" pitchFamily="34" charset="0"/>
              </a:rPr>
              <a:t>Attack Prevention</a:t>
            </a:r>
            <a:endParaRPr lang="en-US" sz="2200" b="1" dirty="0"/>
          </a:p>
        </p:txBody>
      </p:sp>
      <p:sp>
        <p:nvSpPr>
          <p:cNvPr id="14" name="Text 8"/>
          <p:cNvSpPr/>
          <p:nvPr/>
        </p:nvSpPr>
        <p:spPr>
          <a:xfrm>
            <a:off x="12058888" y="2792254"/>
            <a:ext cx="1777722" cy="4128135"/>
          </a:xfrm>
          <a:prstGeom prst="rect">
            <a:avLst/>
          </a:prstGeom>
          <a:noFill/>
          <a:ln/>
        </p:spPr>
        <p:txBody>
          <a:bodyPr wrap="square" lIns="0" tIns="0" rIns="0" bIns="0" rtlCol="0" anchor="t"/>
          <a:lstStyle/>
          <a:p>
            <a:pPr marL="0" indent="0" algn="l">
              <a:lnSpc>
                <a:spcPts val="2000"/>
              </a:lnSpc>
              <a:buNone/>
            </a:pPr>
            <a:r>
              <a:rPr lang="en-US" sz="1550" dirty="0">
                <a:solidFill>
                  <a:srgbClr val="67534F"/>
                </a:solidFill>
                <a:latin typeface="Montserrat" pitchFamily="34" charset="0"/>
                <a:ea typeface="Montserrat" pitchFamily="34" charset="-122"/>
                <a:cs typeface="Montserrat" pitchFamily="34" charset="-120"/>
              </a:rPr>
              <a:t>Acts as a formidable defence against various cyber threats, particularly preventing interception and replay attacks, where malicious actors attempt to resend legitimate data to gain unauthorised access or disrupt services.</a:t>
            </a:r>
            <a:endParaRPr lang="en-US" sz="15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983337"/>
            <a:ext cx="9545003" cy="741759"/>
          </a:xfrm>
          <a:prstGeom prst="rect">
            <a:avLst/>
          </a:prstGeom>
          <a:noFill/>
          <a:ln/>
        </p:spPr>
        <p:txBody>
          <a:bodyPr wrap="none" lIns="0" tIns="0" rIns="0" bIns="0" rtlCol="0" anchor="t"/>
          <a:lstStyle/>
          <a:p>
            <a:pPr marL="0" indent="0" algn="l">
              <a:lnSpc>
                <a:spcPts val="5800"/>
              </a:lnSpc>
              <a:buNone/>
            </a:pPr>
            <a:r>
              <a:rPr lang="en-US" sz="4450" b="1" i="1" u="sng" dirty="0">
                <a:solidFill>
                  <a:srgbClr val="532418"/>
                </a:solidFill>
                <a:latin typeface="Arial" panose="020B0604020202020204" pitchFamily="34" charset="0"/>
                <a:ea typeface="Marcellus" pitchFamily="34" charset="-122"/>
                <a:cs typeface="Arial" panose="020B0604020202020204" pitchFamily="34" charset="0"/>
              </a:rPr>
              <a:t>Key Benefits of PDCP Ciphering in 5G</a:t>
            </a:r>
            <a:endParaRPr lang="en-US" sz="4450" b="1" i="1" u="sng" dirty="0"/>
          </a:p>
        </p:txBody>
      </p:sp>
      <p:sp>
        <p:nvSpPr>
          <p:cNvPr id="3" name="Text 1"/>
          <p:cNvSpPr/>
          <p:nvPr/>
        </p:nvSpPr>
        <p:spPr>
          <a:xfrm>
            <a:off x="793790" y="2121932"/>
            <a:ext cx="13042821" cy="516017"/>
          </a:xfrm>
          <a:prstGeom prst="rect">
            <a:avLst/>
          </a:prstGeom>
          <a:noFill/>
          <a:ln/>
        </p:spPr>
        <p:txBody>
          <a:bodyPr wrap="square" lIns="0" tIns="0" rIns="0" bIns="0" rtlCol="0" anchor="t"/>
          <a:lstStyle/>
          <a:p>
            <a:pPr marL="0" indent="0" algn="l">
              <a:lnSpc>
                <a:spcPts val="2000"/>
              </a:lnSpc>
              <a:buNone/>
            </a:pPr>
            <a:r>
              <a:rPr lang="en-US" sz="1550" dirty="0">
                <a:solidFill>
                  <a:srgbClr val="67534F"/>
                </a:solidFill>
                <a:latin typeface="Montserrat" pitchFamily="34" charset="0"/>
                <a:ea typeface="Montserrat" pitchFamily="34" charset="-122"/>
                <a:cs typeface="Montserrat" pitchFamily="34" charset="-120"/>
              </a:rPr>
              <a:t>PDCP ciphering is not just a technical necessity but a strategic advantage for 5G networks, bringing a multitude of benefits that underscore its importance.</a:t>
            </a:r>
            <a:endParaRPr lang="en-US" sz="1550" dirty="0"/>
          </a:p>
        </p:txBody>
      </p:sp>
      <p:sp>
        <p:nvSpPr>
          <p:cNvPr id="4" name="Shape 2"/>
          <p:cNvSpPr/>
          <p:nvPr/>
        </p:nvSpPr>
        <p:spPr>
          <a:xfrm>
            <a:off x="793790" y="2861191"/>
            <a:ext cx="6422231" cy="1964293"/>
          </a:xfrm>
          <a:prstGeom prst="roundRect">
            <a:avLst>
              <a:gd name="adj" fmla="val 24250"/>
            </a:avLst>
          </a:prstGeom>
          <a:solidFill>
            <a:srgbClr val="FFFFF4"/>
          </a:solidFill>
          <a:ln w="22860">
            <a:solidFill>
              <a:srgbClr val="FFE0CC"/>
            </a:solidFill>
            <a:prstDash val="solid"/>
          </a:ln>
        </p:spPr>
        <p:txBody>
          <a:bodyPr/>
          <a:lstStyle/>
          <a:p>
            <a:endParaRPr lang="en-IN"/>
          </a:p>
        </p:txBody>
      </p:sp>
      <p:sp>
        <p:nvSpPr>
          <p:cNvPr id="5" name="Text 3"/>
          <p:cNvSpPr/>
          <p:nvPr/>
        </p:nvSpPr>
        <p:spPr>
          <a:xfrm>
            <a:off x="1015008" y="3082409"/>
            <a:ext cx="2852976" cy="370761"/>
          </a:xfrm>
          <a:prstGeom prst="rect">
            <a:avLst/>
          </a:prstGeom>
          <a:noFill/>
          <a:ln/>
        </p:spPr>
        <p:txBody>
          <a:bodyPr wrap="none" lIns="0" tIns="0" rIns="0" bIns="0" rtlCol="0" anchor="t"/>
          <a:lstStyle/>
          <a:p>
            <a:pPr marL="0" indent="0" algn="l">
              <a:lnSpc>
                <a:spcPts val="2900"/>
              </a:lnSpc>
              <a:buNone/>
            </a:pPr>
            <a:r>
              <a:rPr lang="en-US" sz="2200" b="1" u="sng" dirty="0">
                <a:solidFill>
                  <a:srgbClr val="67534F"/>
                </a:solidFill>
                <a:latin typeface="Arial" panose="020B0604020202020204" pitchFamily="34" charset="0"/>
                <a:ea typeface="Marcellus" pitchFamily="34" charset="-122"/>
                <a:cs typeface="Arial" panose="020B0604020202020204" pitchFamily="34" charset="0"/>
              </a:rPr>
              <a:t>Enhanced Privacy</a:t>
            </a:r>
            <a:endParaRPr lang="en-US" sz="2200" b="1" u="sng" dirty="0"/>
          </a:p>
        </p:txBody>
      </p:sp>
      <p:sp>
        <p:nvSpPr>
          <p:cNvPr id="6" name="Text 4"/>
          <p:cNvSpPr/>
          <p:nvPr/>
        </p:nvSpPr>
        <p:spPr>
          <a:xfrm>
            <a:off x="1015008" y="3572232"/>
            <a:ext cx="5979795" cy="516017"/>
          </a:xfrm>
          <a:prstGeom prst="rect">
            <a:avLst/>
          </a:prstGeom>
          <a:noFill/>
          <a:ln/>
        </p:spPr>
        <p:txBody>
          <a:bodyPr wrap="square" lIns="0" tIns="0" rIns="0" bIns="0" rtlCol="0" anchor="t"/>
          <a:lstStyle/>
          <a:p>
            <a:pPr marL="0" indent="0" algn="l">
              <a:lnSpc>
                <a:spcPts val="2000"/>
              </a:lnSpc>
              <a:buNone/>
            </a:pPr>
            <a:r>
              <a:rPr lang="en-US" sz="1550" dirty="0">
                <a:solidFill>
                  <a:srgbClr val="67534F"/>
                </a:solidFill>
                <a:latin typeface="Montserrat" pitchFamily="34" charset="0"/>
                <a:ea typeface="Montserrat" pitchFamily="34" charset="-122"/>
                <a:cs typeface="Montserrat" pitchFamily="34" charset="-120"/>
              </a:rPr>
              <a:t>Maintains user privacy and trust, crucial for the widespread adoption and acceptance of 5G technologies.</a:t>
            </a:r>
            <a:endParaRPr lang="en-US" sz="1550" dirty="0"/>
          </a:p>
        </p:txBody>
      </p:sp>
      <p:sp>
        <p:nvSpPr>
          <p:cNvPr id="7" name="Shape 5"/>
          <p:cNvSpPr/>
          <p:nvPr/>
        </p:nvSpPr>
        <p:spPr>
          <a:xfrm>
            <a:off x="7414379" y="2861191"/>
            <a:ext cx="6422231" cy="1964293"/>
          </a:xfrm>
          <a:prstGeom prst="roundRect">
            <a:avLst>
              <a:gd name="adj" fmla="val 24250"/>
            </a:avLst>
          </a:prstGeom>
          <a:solidFill>
            <a:srgbClr val="FFFFF4"/>
          </a:solidFill>
          <a:ln w="22860">
            <a:solidFill>
              <a:srgbClr val="FFE0CC"/>
            </a:solidFill>
            <a:prstDash val="solid"/>
          </a:ln>
        </p:spPr>
        <p:txBody>
          <a:bodyPr/>
          <a:lstStyle/>
          <a:p>
            <a:endParaRPr lang="en-IN"/>
          </a:p>
        </p:txBody>
      </p:sp>
      <p:sp>
        <p:nvSpPr>
          <p:cNvPr id="8" name="Text 6"/>
          <p:cNvSpPr/>
          <p:nvPr/>
        </p:nvSpPr>
        <p:spPr>
          <a:xfrm>
            <a:off x="7635597" y="3082409"/>
            <a:ext cx="2852976" cy="370761"/>
          </a:xfrm>
          <a:prstGeom prst="rect">
            <a:avLst/>
          </a:prstGeom>
          <a:noFill/>
          <a:ln/>
        </p:spPr>
        <p:txBody>
          <a:bodyPr wrap="none" lIns="0" tIns="0" rIns="0" bIns="0" rtlCol="0" anchor="t"/>
          <a:lstStyle/>
          <a:p>
            <a:pPr marL="0" indent="0" algn="l">
              <a:lnSpc>
                <a:spcPts val="2900"/>
              </a:lnSpc>
              <a:buNone/>
            </a:pPr>
            <a:r>
              <a:rPr lang="en-US" sz="2200" b="1" u="sng" dirty="0">
                <a:solidFill>
                  <a:srgbClr val="67534F"/>
                </a:solidFill>
                <a:latin typeface="Arial" panose="020B0604020202020204" pitchFamily="34" charset="0"/>
                <a:ea typeface="Marcellus" pitchFamily="34" charset="-122"/>
                <a:cs typeface="Arial" panose="020B0604020202020204" pitchFamily="34" charset="0"/>
              </a:rPr>
              <a:t>Secure Services</a:t>
            </a:r>
            <a:endParaRPr lang="en-US" sz="2200" b="1" u="sng" dirty="0"/>
          </a:p>
        </p:txBody>
      </p:sp>
      <p:sp>
        <p:nvSpPr>
          <p:cNvPr id="9" name="Text 7"/>
          <p:cNvSpPr/>
          <p:nvPr/>
        </p:nvSpPr>
        <p:spPr>
          <a:xfrm>
            <a:off x="7635597" y="3572232"/>
            <a:ext cx="5979795" cy="1032034"/>
          </a:xfrm>
          <a:prstGeom prst="rect">
            <a:avLst/>
          </a:prstGeom>
          <a:noFill/>
          <a:ln/>
        </p:spPr>
        <p:txBody>
          <a:bodyPr wrap="square" lIns="0" tIns="0" rIns="0" bIns="0" rtlCol="0" anchor="t"/>
          <a:lstStyle/>
          <a:p>
            <a:pPr marL="0" indent="0" algn="l">
              <a:lnSpc>
                <a:spcPts val="2000"/>
              </a:lnSpc>
              <a:buNone/>
            </a:pPr>
            <a:r>
              <a:rPr lang="en-US" sz="1550" dirty="0">
                <a:solidFill>
                  <a:srgbClr val="67534F"/>
                </a:solidFill>
                <a:latin typeface="Montserrat" pitchFamily="34" charset="0"/>
                <a:ea typeface="Montserrat" pitchFamily="34" charset="-122"/>
                <a:cs typeface="Montserrat" pitchFamily="34" charset="-120"/>
              </a:rPr>
              <a:t>Enables the secure deployment of advanced 5G services, from remote surgery and connected healthcare to autonomous vehicles and smart city infrastructure, where data integrity is non-negotiable.</a:t>
            </a:r>
            <a:endParaRPr lang="en-US" sz="1550" dirty="0"/>
          </a:p>
        </p:txBody>
      </p:sp>
      <p:sp>
        <p:nvSpPr>
          <p:cNvPr id="10" name="Shape 8"/>
          <p:cNvSpPr/>
          <p:nvPr/>
        </p:nvSpPr>
        <p:spPr>
          <a:xfrm>
            <a:off x="793790" y="5023842"/>
            <a:ext cx="6422231" cy="2222302"/>
          </a:xfrm>
          <a:prstGeom prst="roundRect">
            <a:avLst>
              <a:gd name="adj" fmla="val 21434"/>
            </a:avLst>
          </a:prstGeom>
          <a:solidFill>
            <a:srgbClr val="FFFFF4"/>
          </a:solidFill>
          <a:ln w="22860">
            <a:solidFill>
              <a:srgbClr val="FFE0CC"/>
            </a:solidFill>
            <a:prstDash val="solid"/>
          </a:ln>
        </p:spPr>
        <p:txBody>
          <a:bodyPr/>
          <a:lstStyle/>
          <a:p>
            <a:endParaRPr lang="en-IN"/>
          </a:p>
        </p:txBody>
      </p:sp>
      <p:sp>
        <p:nvSpPr>
          <p:cNvPr id="11" name="Text 9"/>
          <p:cNvSpPr/>
          <p:nvPr/>
        </p:nvSpPr>
        <p:spPr>
          <a:xfrm>
            <a:off x="1015008" y="5245060"/>
            <a:ext cx="2852976" cy="370761"/>
          </a:xfrm>
          <a:prstGeom prst="rect">
            <a:avLst/>
          </a:prstGeom>
          <a:noFill/>
          <a:ln/>
        </p:spPr>
        <p:txBody>
          <a:bodyPr wrap="none" lIns="0" tIns="0" rIns="0" bIns="0" rtlCol="0" anchor="t"/>
          <a:lstStyle/>
          <a:p>
            <a:pPr marL="0" indent="0" algn="l">
              <a:lnSpc>
                <a:spcPts val="2900"/>
              </a:lnSpc>
              <a:buNone/>
            </a:pPr>
            <a:r>
              <a:rPr lang="en-US" sz="2200" b="1" u="sng" dirty="0">
                <a:solidFill>
                  <a:srgbClr val="67534F"/>
                </a:solidFill>
                <a:latin typeface="Arial" panose="020B0604020202020204" pitchFamily="34" charset="0"/>
                <a:ea typeface="Marcellus" pitchFamily="34" charset="-122"/>
                <a:cs typeface="Arial" panose="020B0604020202020204" pitchFamily="34" charset="0"/>
              </a:rPr>
              <a:t>Seamless Integration</a:t>
            </a:r>
            <a:endParaRPr lang="en-US" sz="2200" b="1" u="sng" dirty="0"/>
          </a:p>
        </p:txBody>
      </p:sp>
      <p:sp>
        <p:nvSpPr>
          <p:cNvPr id="12" name="Text 10"/>
          <p:cNvSpPr/>
          <p:nvPr/>
        </p:nvSpPr>
        <p:spPr>
          <a:xfrm>
            <a:off x="1015008" y="5734883"/>
            <a:ext cx="5979795" cy="774025"/>
          </a:xfrm>
          <a:prstGeom prst="rect">
            <a:avLst/>
          </a:prstGeom>
          <a:noFill/>
          <a:ln/>
        </p:spPr>
        <p:txBody>
          <a:bodyPr wrap="square" lIns="0" tIns="0" rIns="0" bIns="0" rtlCol="0" anchor="t"/>
          <a:lstStyle/>
          <a:p>
            <a:pPr marL="0" indent="0" algn="l">
              <a:lnSpc>
                <a:spcPts val="2000"/>
              </a:lnSpc>
              <a:buNone/>
            </a:pPr>
            <a:r>
              <a:rPr lang="en-US" sz="1550" dirty="0">
                <a:solidFill>
                  <a:srgbClr val="67534F"/>
                </a:solidFill>
                <a:latin typeface="Montserrat" pitchFamily="34" charset="0"/>
                <a:ea typeface="Montserrat" pitchFamily="34" charset="-122"/>
                <a:cs typeface="Montserrat" pitchFamily="34" charset="-120"/>
              </a:rPr>
              <a:t>Works seamlessly alongside other vital PDCP functions, such as header compression and data duplication, creating a cohesive and highly efficient data processing pipeline.</a:t>
            </a:r>
            <a:endParaRPr lang="en-US" sz="1550" dirty="0"/>
          </a:p>
        </p:txBody>
      </p:sp>
      <p:sp>
        <p:nvSpPr>
          <p:cNvPr id="13" name="Shape 11"/>
          <p:cNvSpPr/>
          <p:nvPr/>
        </p:nvSpPr>
        <p:spPr>
          <a:xfrm>
            <a:off x="7414379" y="5023842"/>
            <a:ext cx="6422231" cy="2222302"/>
          </a:xfrm>
          <a:prstGeom prst="roundRect">
            <a:avLst>
              <a:gd name="adj" fmla="val 21434"/>
            </a:avLst>
          </a:prstGeom>
          <a:solidFill>
            <a:srgbClr val="FFFFF4"/>
          </a:solidFill>
          <a:ln w="22860">
            <a:solidFill>
              <a:srgbClr val="FFE0CC"/>
            </a:solidFill>
            <a:prstDash val="solid"/>
          </a:ln>
        </p:spPr>
        <p:txBody>
          <a:bodyPr/>
          <a:lstStyle/>
          <a:p>
            <a:endParaRPr lang="en-IN"/>
          </a:p>
        </p:txBody>
      </p:sp>
      <p:sp>
        <p:nvSpPr>
          <p:cNvPr id="14" name="Text 12"/>
          <p:cNvSpPr/>
          <p:nvPr/>
        </p:nvSpPr>
        <p:spPr>
          <a:xfrm>
            <a:off x="7635597" y="5245060"/>
            <a:ext cx="2852976" cy="370761"/>
          </a:xfrm>
          <a:prstGeom prst="rect">
            <a:avLst/>
          </a:prstGeom>
          <a:noFill/>
          <a:ln/>
        </p:spPr>
        <p:txBody>
          <a:bodyPr wrap="none" lIns="0" tIns="0" rIns="0" bIns="0" rtlCol="0" anchor="t"/>
          <a:lstStyle/>
          <a:p>
            <a:pPr marL="0" indent="0" algn="l">
              <a:lnSpc>
                <a:spcPts val="2900"/>
              </a:lnSpc>
              <a:buNone/>
            </a:pPr>
            <a:r>
              <a:rPr lang="en-US" sz="2200" b="1" u="sng" dirty="0">
                <a:solidFill>
                  <a:srgbClr val="67534F"/>
                </a:solidFill>
                <a:latin typeface="Arial" panose="020B0604020202020204" pitchFamily="34" charset="0"/>
                <a:ea typeface="Marcellus" pitchFamily="34" charset="-122"/>
                <a:cs typeface="Arial" panose="020B0604020202020204" pitchFamily="34" charset="0"/>
              </a:rPr>
              <a:t>Flexible Security</a:t>
            </a:r>
            <a:endParaRPr lang="en-US" sz="2200" b="1" u="sng" dirty="0"/>
          </a:p>
        </p:txBody>
      </p:sp>
      <p:sp>
        <p:nvSpPr>
          <p:cNvPr id="15" name="Text 13"/>
          <p:cNvSpPr/>
          <p:nvPr/>
        </p:nvSpPr>
        <p:spPr>
          <a:xfrm>
            <a:off x="7635597" y="5734883"/>
            <a:ext cx="5979795" cy="1290042"/>
          </a:xfrm>
          <a:prstGeom prst="rect">
            <a:avLst/>
          </a:prstGeom>
          <a:noFill/>
          <a:ln/>
        </p:spPr>
        <p:txBody>
          <a:bodyPr wrap="square" lIns="0" tIns="0" rIns="0" bIns="0" rtlCol="0" anchor="t"/>
          <a:lstStyle/>
          <a:p>
            <a:pPr marL="0" indent="0" algn="l">
              <a:lnSpc>
                <a:spcPts val="2000"/>
              </a:lnSpc>
              <a:buNone/>
            </a:pPr>
            <a:r>
              <a:rPr lang="en-US" sz="1550" dirty="0">
                <a:solidFill>
                  <a:srgbClr val="67534F"/>
                </a:solidFill>
                <a:latin typeface="Montserrat" pitchFamily="34" charset="0"/>
                <a:ea typeface="Montserrat" pitchFamily="34" charset="-122"/>
                <a:cs typeface="Montserrat" pitchFamily="34" charset="-120"/>
              </a:rPr>
              <a:t>Offers flexibility in its application, allowing ciphering to be enabled or disabled on a per-bearer basis. This adaptability ensures that security measures can be tailored to the specific needs and sensitivity of different data streams, optimising both performance and protection.</a:t>
            </a:r>
            <a:endParaRPr lang="en-US" sz="15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925592"/>
            <a:ext cx="5706070" cy="741759"/>
          </a:xfrm>
          <a:prstGeom prst="rect">
            <a:avLst/>
          </a:prstGeom>
          <a:noFill/>
          <a:ln/>
        </p:spPr>
        <p:txBody>
          <a:bodyPr wrap="none" lIns="0" tIns="0" rIns="0" bIns="0" rtlCol="0" anchor="t"/>
          <a:lstStyle/>
          <a:p>
            <a:pPr marL="0" indent="0" algn="l">
              <a:lnSpc>
                <a:spcPts val="5800"/>
              </a:lnSpc>
              <a:buNone/>
            </a:pPr>
            <a:r>
              <a:rPr lang="en-US" sz="4450" b="1" i="1" u="sng" dirty="0">
                <a:solidFill>
                  <a:srgbClr val="532418"/>
                </a:solidFill>
                <a:latin typeface="Arial" panose="020B0604020202020204" pitchFamily="34" charset="0"/>
                <a:ea typeface="Marcellus" pitchFamily="34" charset="-122"/>
                <a:cs typeface="Arial" panose="020B0604020202020204" pitchFamily="34" charset="0"/>
              </a:rPr>
              <a:t>CODE</a:t>
            </a:r>
            <a:r>
              <a:rPr lang="en-US" sz="4450" b="1" i="1" dirty="0">
                <a:solidFill>
                  <a:srgbClr val="532418"/>
                </a:solidFill>
                <a:latin typeface="Arial" panose="020B0604020202020204" pitchFamily="34" charset="0"/>
                <a:ea typeface="Marcellus" pitchFamily="34" charset="-122"/>
                <a:cs typeface="Arial" panose="020B0604020202020204" pitchFamily="34" charset="0"/>
              </a:rPr>
              <a:t> :</a:t>
            </a:r>
            <a:endParaRPr lang="en-US" sz="4450" i="1" dirty="0"/>
          </a:p>
        </p:txBody>
      </p:sp>
      <p:pic>
        <p:nvPicPr>
          <p:cNvPr id="13" name="Picture 12">
            <a:extLst>
              <a:ext uri="{FF2B5EF4-FFF2-40B4-BE49-F238E27FC236}">
                <a16:creationId xmlns:a16="http://schemas.microsoft.com/office/drawing/2014/main" id="{8CECDEEE-73C5-2E00-18AE-DB3CA6F8E8CD}"/>
              </a:ext>
            </a:extLst>
          </p:cNvPr>
          <p:cNvPicPr>
            <a:picLocks noChangeAspect="1"/>
          </p:cNvPicPr>
          <p:nvPr/>
        </p:nvPicPr>
        <p:blipFill>
          <a:blip r:embed="rId3"/>
          <a:stretch>
            <a:fillRect/>
          </a:stretch>
        </p:blipFill>
        <p:spPr>
          <a:xfrm>
            <a:off x="2173045" y="1667352"/>
            <a:ext cx="9961581" cy="598313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A0D6A5-FA06-2F33-1A95-3E6C73BD6CB3}"/>
              </a:ext>
            </a:extLst>
          </p:cNvPr>
          <p:cNvPicPr>
            <a:picLocks noChangeAspect="1"/>
          </p:cNvPicPr>
          <p:nvPr/>
        </p:nvPicPr>
        <p:blipFill>
          <a:blip r:embed="rId2"/>
          <a:stretch>
            <a:fillRect/>
          </a:stretch>
        </p:blipFill>
        <p:spPr>
          <a:xfrm>
            <a:off x="1904104" y="878610"/>
            <a:ext cx="11058861" cy="6192646"/>
          </a:xfrm>
          <a:prstGeom prst="rect">
            <a:avLst/>
          </a:prstGeom>
        </p:spPr>
      </p:pic>
    </p:spTree>
    <p:extLst>
      <p:ext uri="{BB962C8B-B14F-4D97-AF65-F5344CB8AC3E}">
        <p14:creationId xmlns:p14="http://schemas.microsoft.com/office/powerpoint/2010/main" val="38424344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E00D66-1B3D-BBEE-5787-F1D32B70436D}"/>
              </a:ext>
            </a:extLst>
          </p:cNvPr>
          <p:cNvPicPr>
            <a:picLocks noChangeAspect="1"/>
          </p:cNvPicPr>
          <p:nvPr/>
        </p:nvPicPr>
        <p:blipFill>
          <a:blip r:embed="rId2"/>
          <a:stretch>
            <a:fillRect/>
          </a:stretch>
        </p:blipFill>
        <p:spPr>
          <a:xfrm>
            <a:off x="1914861" y="614002"/>
            <a:ext cx="10284311" cy="6449483"/>
          </a:xfrm>
          <a:prstGeom prst="rect">
            <a:avLst/>
          </a:prstGeom>
        </p:spPr>
      </p:pic>
    </p:spTree>
    <p:extLst>
      <p:ext uri="{BB962C8B-B14F-4D97-AF65-F5344CB8AC3E}">
        <p14:creationId xmlns:p14="http://schemas.microsoft.com/office/powerpoint/2010/main" val="630359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2195751"/>
            <a:ext cx="5706070" cy="741759"/>
          </a:xfrm>
          <a:prstGeom prst="rect">
            <a:avLst/>
          </a:prstGeom>
          <a:noFill/>
          <a:ln/>
        </p:spPr>
        <p:txBody>
          <a:bodyPr wrap="none" lIns="0" tIns="0" rIns="0" bIns="0" rtlCol="0" anchor="t"/>
          <a:lstStyle/>
          <a:p>
            <a:pPr marL="0" indent="0" algn="l">
              <a:lnSpc>
                <a:spcPts val="5800"/>
              </a:lnSpc>
              <a:buNone/>
            </a:pPr>
            <a:r>
              <a:rPr lang="en-US" sz="4450" b="1" i="1" u="sng" dirty="0">
                <a:solidFill>
                  <a:srgbClr val="532418"/>
                </a:solidFill>
                <a:latin typeface="Arial" panose="020B0604020202020204" pitchFamily="34" charset="0"/>
                <a:ea typeface="Marcellus" pitchFamily="34" charset="-122"/>
                <a:cs typeface="Arial" panose="020B0604020202020204" pitchFamily="34" charset="0"/>
              </a:rPr>
              <a:t>OUTPUT</a:t>
            </a:r>
            <a:r>
              <a:rPr lang="en-US" sz="4450" b="1" dirty="0">
                <a:solidFill>
                  <a:srgbClr val="532418"/>
                </a:solidFill>
                <a:latin typeface="Arial" panose="020B0604020202020204" pitchFamily="34" charset="0"/>
                <a:ea typeface="Marcellus" pitchFamily="34" charset="-122"/>
                <a:cs typeface="Arial" panose="020B0604020202020204" pitchFamily="34" charset="0"/>
              </a:rPr>
              <a:t> :</a:t>
            </a:r>
            <a:endParaRPr lang="en-US" sz="4450" dirty="0"/>
          </a:p>
        </p:txBody>
      </p:sp>
      <p:pic>
        <p:nvPicPr>
          <p:cNvPr id="5" name="Picture 4">
            <a:extLst>
              <a:ext uri="{FF2B5EF4-FFF2-40B4-BE49-F238E27FC236}">
                <a16:creationId xmlns:a16="http://schemas.microsoft.com/office/drawing/2014/main" id="{DA2C914A-A069-8728-F6E0-14FBEB2450EF}"/>
              </a:ext>
            </a:extLst>
          </p:cNvPr>
          <p:cNvPicPr>
            <a:picLocks noChangeAspect="1"/>
          </p:cNvPicPr>
          <p:nvPr/>
        </p:nvPicPr>
        <p:blipFill>
          <a:blip r:embed="rId3"/>
          <a:stretch>
            <a:fillRect/>
          </a:stretch>
        </p:blipFill>
        <p:spPr>
          <a:xfrm>
            <a:off x="793790" y="3678372"/>
            <a:ext cx="13051071" cy="181952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5699277" y="915269"/>
            <a:ext cx="5706070" cy="741759"/>
          </a:xfrm>
          <a:prstGeom prst="rect">
            <a:avLst/>
          </a:prstGeom>
          <a:noFill/>
          <a:ln/>
        </p:spPr>
        <p:txBody>
          <a:bodyPr wrap="none" lIns="0" tIns="0" rIns="0" bIns="0" rtlCol="0" anchor="t"/>
          <a:lstStyle/>
          <a:p>
            <a:pPr marL="0" indent="0" algn="l">
              <a:lnSpc>
                <a:spcPts val="5800"/>
              </a:lnSpc>
              <a:buNone/>
            </a:pPr>
            <a:r>
              <a:rPr lang="en-US" sz="4450" b="1" u="sng" dirty="0">
                <a:solidFill>
                  <a:srgbClr val="532418"/>
                </a:solidFill>
                <a:latin typeface="Arial" panose="020B0604020202020204" pitchFamily="34" charset="0"/>
                <a:ea typeface="Marcellus" pitchFamily="34" charset="-122"/>
                <a:cs typeface="Arial" panose="020B0604020202020204" pitchFamily="34" charset="0"/>
              </a:rPr>
              <a:t>WEBPAGE</a:t>
            </a:r>
          </a:p>
          <a:p>
            <a:pPr marL="0" indent="0" algn="l">
              <a:lnSpc>
                <a:spcPts val="5800"/>
              </a:lnSpc>
              <a:buNone/>
            </a:pPr>
            <a:endParaRPr lang="en-US" sz="4450" b="1" u="sng" dirty="0"/>
          </a:p>
        </p:txBody>
      </p:sp>
      <p:pic>
        <p:nvPicPr>
          <p:cNvPr id="9" name="Picture 8">
            <a:extLst>
              <a:ext uri="{FF2B5EF4-FFF2-40B4-BE49-F238E27FC236}">
                <a16:creationId xmlns:a16="http://schemas.microsoft.com/office/drawing/2014/main" id="{163D5EB1-C588-96B7-4235-B7008A16BA9F}"/>
              </a:ext>
            </a:extLst>
          </p:cNvPr>
          <p:cNvPicPr>
            <a:picLocks noChangeAspect="1"/>
          </p:cNvPicPr>
          <p:nvPr/>
        </p:nvPicPr>
        <p:blipFill>
          <a:blip r:embed="rId3"/>
          <a:srcRect l="18553" r="21799"/>
          <a:stretch>
            <a:fillRect/>
          </a:stretch>
        </p:blipFill>
        <p:spPr>
          <a:xfrm>
            <a:off x="161347" y="1997705"/>
            <a:ext cx="6970955" cy="5051533"/>
          </a:xfrm>
          <a:prstGeom prst="rect">
            <a:avLst/>
          </a:prstGeom>
        </p:spPr>
      </p:pic>
      <p:pic>
        <p:nvPicPr>
          <p:cNvPr id="11" name="Picture 10">
            <a:extLst>
              <a:ext uri="{FF2B5EF4-FFF2-40B4-BE49-F238E27FC236}">
                <a16:creationId xmlns:a16="http://schemas.microsoft.com/office/drawing/2014/main" id="{13CCA5F8-E980-FC49-2406-FF6586F9FAD4}"/>
              </a:ext>
            </a:extLst>
          </p:cNvPr>
          <p:cNvPicPr>
            <a:picLocks noChangeAspect="1"/>
          </p:cNvPicPr>
          <p:nvPr/>
        </p:nvPicPr>
        <p:blipFill>
          <a:blip r:embed="rId4"/>
          <a:srcRect l="18235" r="20588"/>
          <a:stretch>
            <a:fillRect/>
          </a:stretch>
        </p:blipFill>
        <p:spPr>
          <a:xfrm>
            <a:off x="7416883" y="1997705"/>
            <a:ext cx="6998363" cy="5051533"/>
          </a:xfrm>
          <a:prstGeom prst="rect">
            <a:avLst/>
          </a:prstGeom>
        </p:spPr>
      </p:pic>
      <p:sp>
        <p:nvSpPr>
          <p:cNvPr id="12" name="TextBox 11">
            <a:extLst>
              <a:ext uri="{FF2B5EF4-FFF2-40B4-BE49-F238E27FC236}">
                <a16:creationId xmlns:a16="http://schemas.microsoft.com/office/drawing/2014/main" id="{57B9B022-150E-EE8B-4EB1-A214DD4A6532}"/>
              </a:ext>
            </a:extLst>
          </p:cNvPr>
          <p:cNvSpPr txBox="1"/>
          <p:nvPr/>
        </p:nvSpPr>
        <p:spPr>
          <a:xfrm>
            <a:off x="2076226" y="7261412"/>
            <a:ext cx="11134165" cy="369332"/>
          </a:xfrm>
          <a:prstGeom prst="rect">
            <a:avLst/>
          </a:prstGeom>
          <a:noFill/>
        </p:spPr>
        <p:txBody>
          <a:bodyPr wrap="square" rtlCol="0">
            <a:spAutoFit/>
          </a:bodyPr>
          <a:lstStyle/>
          <a:p>
            <a:r>
              <a:rPr lang="en-IN" b="1" u="sng" dirty="0"/>
              <a:t>a. Transmit View                                                                                                                       b. Receive View</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1B49FE-B81F-D2A9-9A78-84EE4E7F69A9}"/>
              </a:ext>
            </a:extLst>
          </p:cNvPr>
          <p:cNvPicPr>
            <a:picLocks noChangeAspect="1"/>
          </p:cNvPicPr>
          <p:nvPr/>
        </p:nvPicPr>
        <p:blipFill>
          <a:blip r:embed="rId2"/>
          <a:srcRect l="1303" t="1544" r="6065" b="1673"/>
          <a:stretch>
            <a:fillRect/>
          </a:stretch>
        </p:blipFill>
        <p:spPr>
          <a:xfrm>
            <a:off x="1" y="0"/>
            <a:ext cx="14630400" cy="8229600"/>
          </a:xfrm>
          <a:prstGeom prst="rect">
            <a:avLst/>
          </a:prstGeom>
        </p:spPr>
      </p:pic>
    </p:spTree>
    <p:extLst>
      <p:ext uri="{BB962C8B-B14F-4D97-AF65-F5344CB8AC3E}">
        <p14:creationId xmlns:p14="http://schemas.microsoft.com/office/powerpoint/2010/main" val="40510699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93790" y="1322665"/>
            <a:ext cx="7556421" cy="2225278"/>
          </a:xfrm>
          <a:prstGeom prst="rect">
            <a:avLst/>
          </a:prstGeom>
          <a:noFill/>
          <a:ln/>
        </p:spPr>
        <p:txBody>
          <a:bodyPr wrap="square" lIns="0" tIns="0" rIns="0" bIns="0" rtlCol="0" anchor="t"/>
          <a:lstStyle/>
          <a:p>
            <a:pPr marL="0" indent="0" algn="l">
              <a:lnSpc>
                <a:spcPts val="5800"/>
              </a:lnSpc>
              <a:buNone/>
            </a:pPr>
            <a:r>
              <a:rPr lang="en-US" sz="2800" b="1" i="1" u="sng" dirty="0">
                <a:solidFill>
                  <a:srgbClr val="532418"/>
                </a:solidFill>
                <a:latin typeface="Arial" panose="020B0604020202020204" pitchFamily="34" charset="0"/>
                <a:ea typeface="Marcellus" pitchFamily="34" charset="-122"/>
                <a:cs typeface="Arial" panose="020B0604020202020204" pitchFamily="34" charset="0"/>
              </a:rPr>
              <a:t>Conclusion: PDCP Ciphering – The Silent Guardian of 5G Data</a:t>
            </a:r>
            <a:endParaRPr lang="en-US" sz="2800" b="1" i="1" u="sng" dirty="0"/>
          </a:p>
        </p:txBody>
      </p:sp>
      <p:sp>
        <p:nvSpPr>
          <p:cNvPr id="4" name="Text 1"/>
          <p:cNvSpPr/>
          <p:nvPr/>
        </p:nvSpPr>
        <p:spPr>
          <a:xfrm>
            <a:off x="793789" y="3391616"/>
            <a:ext cx="7556421" cy="1290042"/>
          </a:xfrm>
          <a:prstGeom prst="rect">
            <a:avLst/>
          </a:prstGeom>
          <a:noFill/>
          <a:ln/>
        </p:spPr>
        <p:txBody>
          <a:bodyPr wrap="square" lIns="0" tIns="0" rIns="0" bIns="0" rtlCol="0" anchor="t"/>
          <a:lstStyle/>
          <a:p>
            <a:pPr marL="0" indent="0" algn="l">
              <a:lnSpc>
                <a:spcPts val="2000"/>
              </a:lnSpc>
              <a:buNone/>
            </a:pPr>
            <a:r>
              <a:rPr lang="en-US" dirty="0">
                <a:solidFill>
                  <a:srgbClr val="67534F"/>
                </a:solidFill>
                <a:latin typeface="Montserrat" pitchFamily="34" charset="0"/>
                <a:ea typeface="Montserrat" pitchFamily="34" charset="-122"/>
                <a:cs typeface="Montserrat" pitchFamily="34" charset="-120"/>
              </a:rPr>
              <a:t>PDCP ciphering stands as a foundational element within the 5G security architecture, diligently working in the background to ensure data confidentiality and integrity. It is the silent guardian, protecting the privacy of billions of connected devices and enabling the secure operation of an increasingly interconnected world.</a:t>
            </a:r>
            <a:endParaRPr lang="en-US" dirty="0"/>
          </a:p>
        </p:txBody>
      </p:sp>
      <p:sp>
        <p:nvSpPr>
          <p:cNvPr id="5" name="Text 2"/>
          <p:cNvSpPr/>
          <p:nvPr/>
        </p:nvSpPr>
        <p:spPr>
          <a:xfrm>
            <a:off x="793790" y="5202558"/>
            <a:ext cx="7556421" cy="1548051"/>
          </a:xfrm>
          <a:prstGeom prst="rect">
            <a:avLst/>
          </a:prstGeom>
          <a:noFill/>
          <a:ln/>
        </p:spPr>
        <p:txBody>
          <a:bodyPr wrap="square" lIns="0" tIns="0" rIns="0" bIns="0" rtlCol="0" anchor="t"/>
          <a:lstStyle/>
          <a:p>
            <a:pPr marL="0" indent="0" algn="l">
              <a:lnSpc>
                <a:spcPts val="2000"/>
              </a:lnSpc>
              <a:buNone/>
            </a:pPr>
            <a:r>
              <a:rPr lang="en-US" dirty="0">
                <a:solidFill>
                  <a:srgbClr val="67534F"/>
                </a:solidFill>
                <a:latin typeface="Montserrat" pitchFamily="34" charset="0"/>
                <a:ea typeface="Montserrat" pitchFamily="34" charset="-122"/>
                <a:cs typeface="Montserrat" pitchFamily="34" charset="-120"/>
              </a:rPr>
              <a:t>Understanding the intricacies of PDCP ciphering allows us to appreciate the immense complexity and sophistication behind secure wireless communication. As 5G technology continues to advance and integrate into every facet of our lives, the role of PDCP ciphering will remain paramount, indispensable for building and maintaining trustworthy, high-performance networks.</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89" y="1972768"/>
            <a:ext cx="7556421" cy="1483519"/>
          </a:xfrm>
          <a:prstGeom prst="rect">
            <a:avLst/>
          </a:prstGeom>
          <a:noFill/>
          <a:ln/>
        </p:spPr>
        <p:txBody>
          <a:bodyPr wrap="square" lIns="0" tIns="0" rIns="0" bIns="0" rtlCol="0" anchor="t"/>
          <a:lstStyle/>
          <a:p>
            <a:pPr marL="0" indent="0" algn="l">
              <a:lnSpc>
                <a:spcPts val="5800"/>
              </a:lnSpc>
              <a:buNone/>
            </a:pPr>
            <a:r>
              <a:rPr lang="en-US" sz="2400" b="1" i="1" u="sng" dirty="0">
                <a:solidFill>
                  <a:srgbClr val="532418"/>
                </a:solidFill>
                <a:latin typeface="Arial" panose="020B0604020202020204" pitchFamily="34" charset="0"/>
                <a:ea typeface="Marcellus" pitchFamily="34" charset="-122"/>
                <a:cs typeface="Arial" panose="020B0604020202020204" pitchFamily="34" charset="0"/>
              </a:rPr>
              <a:t>Understanding PDCP Ciphering in 5G Networks</a:t>
            </a:r>
            <a:endParaRPr lang="en-US" sz="2400" b="1" i="1" u="sng" dirty="0"/>
          </a:p>
        </p:txBody>
      </p:sp>
      <p:sp>
        <p:nvSpPr>
          <p:cNvPr id="4" name="Text 1"/>
          <p:cNvSpPr/>
          <p:nvPr/>
        </p:nvSpPr>
        <p:spPr>
          <a:xfrm>
            <a:off x="6280190" y="3515454"/>
            <a:ext cx="7556421" cy="1032034"/>
          </a:xfrm>
          <a:prstGeom prst="rect">
            <a:avLst/>
          </a:prstGeom>
          <a:noFill/>
          <a:ln/>
        </p:spPr>
        <p:txBody>
          <a:bodyPr wrap="square" lIns="0" tIns="0" rIns="0" bIns="0" rtlCol="0" anchor="t"/>
          <a:lstStyle/>
          <a:p>
            <a:pPr marL="0" indent="0" algn="l">
              <a:lnSpc>
                <a:spcPts val="2000"/>
              </a:lnSpc>
              <a:buNone/>
            </a:pPr>
            <a:r>
              <a:rPr lang="en-US" sz="2400" dirty="0">
                <a:solidFill>
                  <a:srgbClr val="67534F"/>
                </a:solidFill>
                <a:latin typeface="Montserrat" pitchFamily="34" charset="0"/>
                <a:ea typeface="Montserrat" pitchFamily="34" charset="-122"/>
                <a:cs typeface="Montserrat" pitchFamily="34" charset="-120"/>
              </a:rPr>
              <a:t>Delve into the critical role of Packet Data Convergence Protocol (PDCP) ciphering, a fundamental security mechanism safeguarding data in the advanced world of 5G communications. This presentation explores its functions, importance, and operational nuances within the 5G ecosystem.</a:t>
            </a:r>
            <a:endParaRPr lang="en-US"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26518" y="671794"/>
            <a:ext cx="13177361" cy="1357551"/>
          </a:xfrm>
          <a:prstGeom prst="rect">
            <a:avLst/>
          </a:prstGeom>
          <a:noFill/>
          <a:ln/>
        </p:spPr>
        <p:txBody>
          <a:bodyPr wrap="square" lIns="0" tIns="0" rIns="0" bIns="0" rtlCol="0" anchor="t"/>
          <a:lstStyle/>
          <a:p>
            <a:pPr marL="0" indent="0" algn="l">
              <a:lnSpc>
                <a:spcPts val="5300"/>
              </a:lnSpc>
              <a:buNone/>
            </a:pPr>
            <a:r>
              <a:rPr lang="en-US" sz="2800" b="1" i="1" u="sng" dirty="0">
                <a:solidFill>
                  <a:srgbClr val="532418"/>
                </a:solidFill>
                <a:latin typeface="Arial" panose="020B0604020202020204" pitchFamily="34" charset="0"/>
                <a:ea typeface="Marcellus" pitchFamily="34" charset="-122"/>
                <a:cs typeface="Arial" panose="020B0604020202020204" pitchFamily="34" charset="0"/>
              </a:rPr>
              <a:t>What is PDCP? The Backbone of 5G Data Security and Efficiency</a:t>
            </a:r>
            <a:endParaRPr lang="en-US" sz="2800" b="1" i="1" u="sng" dirty="0"/>
          </a:p>
        </p:txBody>
      </p:sp>
      <p:sp>
        <p:nvSpPr>
          <p:cNvPr id="3" name="Text 1"/>
          <p:cNvSpPr/>
          <p:nvPr/>
        </p:nvSpPr>
        <p:spPr>
          <a:xfrm>
            <a:off x="703660" y="1744039"/>
            <a:ext cx="13177361" cy="678299"/>
          </a:xfrm>
          <a:prstGeom prst="rect">
            <a:avLst/>
          </a:prstGeom>
          <a:noFill/>
          <a:ln/>
        </p:spPr>
        <p:txBody>
          <a:bodyPr wrap="square" lIns="0" tIns="0" rIns="0" bIns="0" rtlCol="0" anchor="t"/>
          <a:lstStyle/>
          <a:p>
            <a:pPr marL="0" indent="0" algn="l">
              <a:lnSpc>
                <a:spcPts val="1750"/>
              </a:lnSpc>
              <a:buNone/>
            </a:pPr>
            <a:r>
              <a:rPr lang="en-US" dirty="0">
                <a:solidFill>
                  <a:srgbClr val="67534F"/>
                </a:solidFill>
                <a:latin typeface="Montserrat" pitchFamily="34" charset="0"/>
                <a:ea typeface="Montserrat" pitchFamily="34" charset="-122"/>
                <a:cs typeface="Montserrat" pitchFamily="34" charset="-120"/>
              </a:rPr>
              <a:t>The Packet Data Convergence Protocol (PDCP) is an indispensable layer within the 5G New Radio (NR) stack, strategically positioned between the Radio Link Control (RLC) and Radio Resource Control (RRC)/Service Data Adaptation Protocol (SDAP) layers. It acts as a critical interface, processing both user plane (actual data traffic) and control plane (signalling) data.</a:t>
            </a:r>
            <a:endParaRPr lang="en-US" dirty="0"/>
          </a:p>
        </p:txBody>
      </p:sp>
      <p:sp>
        <p:nvSpPr>
          <p:cNvPr id="4" name="Shape 2"/>
          <p:cNvSpPr/>
          <p:nvPr/>
        </p:nvSpPr>
        <p:spPr>
          <a:xfrm>
            <a:off x="726519" y="3160038"/>
            <a:ext cx="6505575" cy="1829633"/>
          </a:xfrm>
          <a:prstGeom prst="roundRect">
            <a:avLst>
              <a:gd name="adj" fmla="val 4170"/>
            </a:avLst>
          </a:prstGeom>
          <a:solidFill>
            <a:srgbClr val="FFFFF4">
              <a:alpha val="95000"/>
            </a:srgbClr>
          </a:solidFill>
          <a:ln w="22860">
            <a:solidFill>
              <a:srgbClr val="FFE0CC"/>
            </a:solidFill>
            <a:prstDash val="solid"/>
          </a:ln>
        </p:spPr>
        <p:txBody>
          <a:bodyPr/>
          <a:lstStyle/>
          <a:p>
            <a:endParaRPr lang="en-IN"/>
          </a:p>
        </p:txBody>
      </p:sp>
      <p:sp>
        <p:nvSpPr>
          <p:cNvPr id="5" name="Shape 3"/>
          <p:cNvSpPr/>
          <p:nvPr/>
        </p:nvSpPr>
        <p:spPr>
          <a:xfrm>
            <a:off x="749379" y="3182898"/>
            <a:ext cx="6459855" cy="544949"/>
          </a:xfrm>
          <a:prstGeom prst="roundRect">
            <a:avLst>
              <a:gd name="adj" fmla="val 8967"/>
            </a:avLst>
          </a:prstGeom>
          <a:solidFill>
            <a:srgbClr val="FFFFF4"/>
          </a:solidFill>
          <a:ln/>
        </p:spPr>
        <p:txBody>
          <a:bodyPr/>
          <a:lstStyle/>
          <a:p>
            <a:endParaRPr lang="en-IN" dirty="0"/>
          </a:p>
        </p:txBody>
      </p:sp>
      <p:sp>
        <p:nvSpPr>
          <p:cNvPr id="6" name="Text 4"/>
          <p:cNvSpPr/>
          <p:nvPr/>
        </p:nvSpPr>
        <p:spPr>
          <a:xfrm>
            <a:off x="3843099" y="3270647"/>
            <a:ext cx="272415" cy="354211"/>
          </a:xfrm>
          <a:prstGeom prst="rect">
            <a:avLst/>
          </a:prstGeom>
          <a:noFill/>
          <a:ln/>
        </p:spPr>
        <p:txBody>
          <a:bodyPr wrap="none" lIns="0" tIns="0" rIns="0" bIns="0" rtlCol="0" anchor="t"/>
          <a:lstStyle/>
          <a:p>
            <a:pPr marL="0" indent="0" algn="l">
              <a:lnSpc>
                <a:spcPts val="2100"/>
              </a:lnSpc>
              <a:buNone/>
            </a:pPr>
            <a:r>
              <a:rPr lang="en-US" sz="2100" dirty="0">
                <a:solidFill>
                  <a:srgbClr val="67534F"/>
                </a:solidFill>
                <a:latin typeface="Arial" panose="020B0604020202020204" pitchFamily="34" charset="0"/>
                <a:ea typeface="Marcellus" pitchFamily="34" charset="-122"/>
                <a:cs typeface="Arial" panose="020B0604020202020204" pitchFamily="34" charset="0"/>
              </a:rPr>
              <a:t>1</a:t>
            </a:r>
            <a:endParaRPr lang="en-US" sz="2100" dirty="0"/>
          </a:p>
        </p:txBody>
      </p:sp>
      <p:sp>
        <p:nvSpPr>
          <p:cNvPr id="7" name="Text 5"/>
          <p:cNvSpPr/>
          <p:nvPr/>
        </p:nvSpPr>
        <p:spPr>
          <a:xfrm>
            <a:off x="930950" y="3894058"/>
            <a:ext cx="2611279" cy="339328"/>
          </a:xfrm>
          <a:prstGeom prst="rect">
            <a:avLst/>
          </a:prstGeom>
          <a:noFill/>
          <a:ln/>
        </p:spPr>
        <p:txBody>
          <a:bodyPr wrap="none" lIns="0" tIns="0" rIns="0" bIns="0" rtlCol="0" anchor="t"/>
          <a:lstStyle/>
          <a:p>
            <a:pPr marL="0" indent="0" algn="l">
              <a:lnSpc>
                <a:spcPts val="2650"/>
              </a:lnSpc>
              <a:buNone/>
            </a:pPr>
            <a:r>
              <a:rPr lang="en-US" sz="2050" dirty="0">
                <a:solidFill>
                  <a:srgbClr val="67534F"/>
                </a:solidFill>
                <a:latin typeface="Arial" panose="020B0604020202020204" pitchFamily="34" charset="0"/>
                <a:ea typeface="Marcellus" pitchFamily="34" charset="-122"/>
                <a:cs typeface="Arial" panose="020B0604020202020204" pitchFamily="34" charset="0"/>
              </a:rPr>
              <a:t>Header Compression</a:t>
            </a:r>
            <a:endParaRPr lang="en-US" sz="2050" dirty="0"/>
          </a:p>
        </p:txBody>
      </p:sp>
      <p:sp>
        <p:nvSpPr>
          <p:cNvPr id="8" name="Text 6"/>
          <p:cNvSpPr/>
          <p:nvPr/>
        </p:nvSpPr>
        <p:spPr>
          <a:xfrm>
            <a:off x="930950" y="4333042"/>
            <a:ext cx="6096714" cy="452199"/>
          </a:xfrm>
          <a:prstGeom prst="rect">
            <a:avLst/>
          </a:prstGeom>
          <a:noFill/>
          <a:ln/>
        </p:spPr>
        <p:txBody>
          <a:bodyPr wrap="square" lIns="0" tIns="0" rIns="0" bIns="0" rtlCol="0" anchor="t"/>
          <a:lstStyle/>
          <a:p>
            <a:pPr marL="0" indent="0" algn="l">
              <a:lnSpc>
                <a:spcPts val="1750"/>
              </a:lnSpc>
              <a:buNone/>
            </a:pPr>
            <a:r>
              <a:rPr lang="en-US" sz="1400" dirty="0">
                <a:solidFill>
                  <a:srgbClr val="67534F"/>
                </a:solidFill>
                <a:latin typeface="Montserrat" pitchFamily="34" charset="0"/>
                <a:ea typeface="Montserrat" pitchFamily="34" charset="-122"/>
                <a:cs typeface="Montserrat" pitchFamily="34" charset="-120"/>
              </a:rPr>
              <a:t>Efficiently reduces overhead by compressing IP headers, optimising bandwidth usage.</a:t>
            </a:r>
            <a:endParaRPr lang="en-US" sz="1400" dirty="0"/>
          </a:p>
        </p:txBody>
      </p:sp>
      <p:sp>
        <p:nvSpPr>
          <p:cNvPr id="9" name="Shape 7"/>
          <p:cNvSpPr/>
          <p:nvPr/>
        </p:nvSpPr>
        <p:spPr>
          <a:xfrm>
            <a:off x="7398306" y="3160038"/>
            <a:ext cx="6505575" cy="1829633"/>
          </a:xfrm>
          <a:prstGeom prst="roundRect">
            <a:avLst>
              <a:gd name="adj" fmla="val 4170"/>
            </a:avLst>
          </a:prstGeom>
          <a:solidFill>
            <a:srgbClr val="FFFFF4">
              <a:alpha val="95000"/>
            </a:srgbClr>
          </a:solidFill>
          <a:ln w="22860">
            <a:solidFill>
              <a:srgbClr val="FFE0CC"/>
            </a:solidFill>
            <a:prstDash val="solid"/>
          </a:ln>
        </p:spPr>
        <p:txBody>
          <a:bodyPr/>
          <a:lstStyle/>
          <a:p>
            <a:endParaRPr lang="en-IN"/>
          </a:p>
        </p:txBody>
      </p:sp>
      <p:sp>
        <p:nvSpPr>
          <p:cNvPr id="10" name="Shape 8"/>
          <p:cNvSpPr/>
          <p:nvPr/>
        </p:nvSpPr>
        <p:spPr>
          <a:xfrm>
            <a:off x="7421166" y="3182898"/>
            <a:ext cx="6459855" cy="544949"/>
          </a:xfrm>
          <a:prstGeom prst="roundRect">
            <a:avLst>
              <a:gd name="adj" fmla="val 8967"/>
            </a:avLst>
          </a:prstGeom>
          <a:solidFill>
            <a:srgbClr val="FFFFF4"/>
          </a:solidFill>
          <a:ln/>
        </p:spPr>
        <p:txBody>
          <a:bodyPr/>
          <a:lstStyle/>
          <a:p>
            <a:endParaRPr lang="en-IN"/>
          </a:p>
        </p:txBody>
      </p:sp>
      <p:sp>
        <p:nvSpPr>
          <p:cNvPr id="11" name="Text 9"/>
          <p:cNvSpPr/>
          <p:nvPr/>
        </p:nvSpPr>
        <p:spPr>
          <a:xfrm>
            <a:off x="10514886" y="3270647"/>
            <a:ext cx="272415" cy="354211"/>
          </a:xfrm>
          <a:prstGeom prst="rect">
            <a:avLst/>
          </a:prstGeom>
          <a:noFill/>
          <a:ln/>
        </p:spPr>
        <p:txBody>
          <a:bodyPr wrap="none" lIns="0" tIns="0" rIns="0" bIns="0" rtlCol="0" anchor="t"/>
          <a:lstStyle/>
          <a:p>
            <a:pPr marL="0" indent="0" algn="l">
              <a:lnSpc>
                <a:spcPts val="2100"/>
              </a:lnSpc>
              <a:buNone/>
            </a:pPr>
            <a:r>
              <a:rPr lang="en-US" sz="2100" dirty="0">
                <a:solidFill>
                  <a:srgbClr val="67534F"/>
                </a:solidFill>
                <a:latin typeface="Arial" panose="020B0604020202020204" pitchFamily="34" charset="0"/>
                <a:ea typeface="Marcellus" pitchFamily="34" charset="-122"/>
                <a:cs typeface="Arial" panose="020B0604020202020204" pitchFamily="34" charset="0"/>
              </a:rPr>
              <a:t>2</a:t>
            </a:r>
            <a:endParaRPr lang="en-US" sz="2100" dirty="0"/>
          </a:p>
        </p:txBody>
      </p:sp>
      <p:sp>
        <p:nvSpPr>
          <p:cNvPr id="12" name="Text 10"/>
          <p:cNvSpPr/>
          <p:nvPr/>
        </p:nvSpPr>
        <p:spPr>
          <a:xfrm>
            <a:off x="7602736" y="3894058"/>
            <a:ext cx="2611279" cy="339328"/>
          </a:xfrm>
          <a:prstGeom prst="rect">
            <a:avLst/>
          </a:prstGeom>
          <a:noFill/>
          <a:ln/>
        </p:spPr>
        <p:txBody>
          <a:bodyPr wrap="none" lIns="0" tIns="0" rIns="0" bIns="0" rtlCol="0" anchor="t"/>
          <a:lstStyle/>
          <a:p>
            <a:pPr marL="0" indent="0" algn="l">
              <a:lnSpc>
                <a:spcPts val="2650"/>
              </a:lnSpc>
              <a:buNone/>
            </a:pPr>
            <a:r>
              <a:rPr lang="en-US" sz="2050" dirty="0">
                <a:solidFill>
                  <a:srgbClr val="67534F"/>
                </a:solidFill>
                <a:latin typeface="Arial" panose="020B0604020202020204" pitchFamily="34" charset="0"/>
                <a:ea typeface="Marcellus" pitchFamily="34" charset="-122"/>
                <a:cs typeface="Arial" panose="020B0604020202020204" pitchFamily="34" charset="0"/>
              </a:rPr>
              <a:t>Sequence Numbering</a:t>
            </a:r>
            <a:endParaRPr lang="en-US" sz="2050" dirty="0"/>
          </a:p>
        </p:txBody>
      </p:sp>
      <p:sp>
        <p:nvSpPr>
          <p:cNvPr id="13" name="Text 11"/>
          <p:cNvSpPr/>
          <p:nvPr/>
        </p:nvSpPr>
        <p:spPr>
          <a:xfrm>
            <a:off x="7602736" y="4333042"/>
            <a:ext cx="6096714" cy="452199"/>
          </a:xfrm>
          <a:prstGeom prst="rect">
            <a:avLst/>
          </a:prstGeom>
          <a:noFill/>
          <a:ln/>
        </p:spPr>
        <p:txBody>
          <a:bodyPr wrap="square" lIns="0" tIns="0" rIns="0" bIns="0" rtlCol="0" anchor="t"/>
          <a:lstStyle/>
          <a:p>
            <a:pPr marL="0" indent="0" algn="l">
              <a:lnSpc>
                <a:spcPts val="1750"/>
              </a:lnSpc>
              <a:buNone/>
            </a:pPr>
            <a:r>
              <a:rPr lang="en-US" sz="1400" dirty="0">
                <a:solidFill>
                  <a:srgbClr val="67534F"/>
                </a:solidFill>
                <a:latin typeface="Montserrat" pitchFamily="34" charset="0"/>
                <a:ea typeface="Montserrat" pitchFamily="34" charset="-122"/>
                <a:cs typeface="Montserrat" pitchFamily="34" charset="-120"/>
              </a:rPr>
              <a:t>Ensures in-order delivery of data packets and supports duplication detection.</a:t>
            </a:r>
            <a:endParaRPr lang="en-US" sz="1400" dirty="0"/>
          </a:p>
        </p:txBody>
      </p:sp>
      <p:sp>
        <p:nvSpPr>
          <p:cNvPr id="14" name="Shape 12"/>
          <p:cNvSpPr/>
          <p:nvPr/>
        </p:nvSpPr>
        <p:spPr>
          <a:xfrm>
            <a:off x="726519" y="5155883"/>
            <a:ext cx="6505575" cy="1829633"/>
          </a:xfrm>
          <a:prstGeom prst="roundRect">
            <a:avLst>
              <a:gd name="adj" fmla="val 4170"/>
            </a:avLst>
          </a:prstGeom>
          <a:solidFill>
            <a:srgbClr val="FFFFF4">
              <a:alpha val="95000"/>
            </a:srgbClr>
          </a:solidFill>
          <a:ln w="22860">
            <a:solidFill>
              <a:srgbClr val="FFE0CC"/>
            </a:solidFill>
            <a:prstDash val="solid"/>
          </a:ln>
        </p:spPr>
        <p:txBody>
          <a:bodyPr/>
          <a:lstStyle/>
          <a:p>
            <a:endParaRPr lang="en-IN"/>
          </a:p>
        </p:txBody>
      </p:sp>
      <p:sp>
        <p:nvSpPr>
          <p:cNvPr id="15" name="Shape 13"/>
          <p:cNvSpPr/>
          <p:nvPr/>
        </p:nvSpPr>
        <p:spPr>
          <a:xfrm>
            <a:off x="749379" y="5178743"/>
            <a:ext cx="6459855" cy="544949"/>
          </a:xfrm>
          <a:prstGeom prst="roundRect">
            <a:avLst>
              <a:gd name="adj" fmla="val 8967"/>
            </a:avLst>
          </a:prstGeom>
          <a:solidFill>
            <a:srgbClr val="FFFFF4"/>
          </a:solidFill>
          <a:ln/>
        </p:spPr>
        <p:txBody>
          <a:bodyPr/>
          <a:lstStyle/>
          <a:p>
            <a:endParaRPr lang="en-IN"/>
          </a:p>
        </p:txBody>
      </p:sp>
      <p:sp>
        <p:nvSpPr>
          <p:cNvPr id="16" name="Text 14"/>
          <p:cNvSpPr/>
          <p:nvPr/>
        </p:nvSpPr>
        <p:spPr>
          <a:xfrm>
            <a:off x="3843099" y="5266492"/>
            <a:ext cx="272415" cy="354211"/>
          </a:xfrm>
          <a:prstGeom prst="rect">
            <a:avLst/>
          </a:prstGeom>
          <a:noFill/>
          <a:ln/>
        </p:spPr>
        <p:txBody>
          <a:bodyPr wrap="none" lIns="0" tIns="0" rIns="0" bIns="0" rtlCol="0" anchor="t"/>
          <a:lstStyle/>
          <a:p>
            <a:pPr marL="0" indent="0" algn="l">
              <a:lnSpc>
                <a:spcPts val="2100"/>
              </a:lnSpc>
              <a:buNone/>
            </a:pPr>
            <a:r>
              <a:rPr lang="en-US" sz="2100" dirty="0">
                <a:solidFill>
                  <a:srgbClr val="67534F"/>
                </a:solidFill>
                <a:latin typeface="Arial" panose="020B0604020202020204" pitchFamily="34" charset="0"/>
                <a:ea typeface="Marcellus" pitchFamily="34" charset="-122"/>
                <a:cs typeface="Arial" panose="020B0604020202020204" pitchFamily="34" charset="0"/>
              </a:rPr>
              <a:t>3</a:t>
            </a:r>
            <a:endParaRPr lang="en-US" sz="2100" dirty="0"/>
          </a:p>
        </p:txBody>
      </p:sp>
      <p:sp>
        <p:nvSpPr>
          <p:cNvPr id="17" name="Text 15"/>
          <p:cNvSpPr/>
          <p:nvPr/>
        </p:nvSpPr>
        <p:spPr>
          <a:xfrm>
            <a:off x="930950" y="5889903"/>
            <a:ext cx="2611279" cy="339328"/>
          </a:xfrm>
          <a:prstGeom prst="rect">
            <a:avLst/>
          </a:prstGeom>
          <a:noFill/>
          <a:ln/>
        </p:spPr>
        <p:txBody>
          <a:bodyPr wrap="none" lIns="0" tIns="0" rIns="0" bIns="0" rtlCol="0" anchor="t"/>
          <a:lstStyle/>
          <a:p>
            <a:pPr marL="0" indent="0" algn="l">
              <a:lnSpc>
                <a:spcPts val="2650"/>
              </a:lnSpc>
              <a:buNone/>
            </a:pPr>
            <a:r>
              <a:rPr lang="en-US" sz="2050" dirty="0">
                <a:solidFill>
                  <a:srgbClr val="67534F"/>
                </a:solidFill>
                <a:latin typeface="Arial" panose="020B0604020202020204" pitchFamily="34" charset="0"/>
                <a:ea typeface="Marcellus" pitchFamily="34" charset="-122"/>
                <a:cs typeface="Arial" panose="020B0604020202020204" pitchFamily="34" charset="0"/>
              </a:rPr>
              <a:t>Integrity Protection</a:t>
            </a:r>
            <a:endParaRPr lang="en-US" sz="2050" dirty="0"/>
          </a:p>
        </p:txBody>
      </p:sp>
      <p:sp>
        <p:nvSpPr>
          <p:cNvPr id="18" name="Text 16"/>
          <p:cNvSpPr/>
          <p:nvPr/>
        </p:nvSpPr>
        <p:spPr>
          <a:xfrm>
            <a:off x="930950" y="6328886"/>
            <a:ext cx="6096714" cy="452199"/>
          </a:xfrm>
          <a:prstGeom prst="rect">
            <a:avLst/>
          </a:prstGeom>
          <a:noFill/>
          <a:ln/>
        </p:spPr>
        <p:txBody>
          <a:bodyPr wrap="square" lIns="0" tIns="0" rIns="0" bIns="0" rtlCol="0" anchor="t"/>
          <a:lstStyle/>
          <a:p>
            <a:pPr marL="0" indent="0" algn="l">
              <a:lnSpc>
                <a:spcPts val="1750"/>
              </a:lnSpc>
              <a:buNone/>
            </a:pPr>
            <a:r>
              <a:rPr lang="en-US" sz="1400" dirty="0">
                <a:solidFill>
                  <a:srgbClr val="67534F"/>
                </a:solidFill>
                <a:latin typeface="Montserrat" pitchFamily="34" charset="0"/>
                <a:ea typeface="Montserrat" pitchFamily="34" charset="-122"/>
                <a:cs typeface="Montserrat" pitchFamily="34" charset="-120"/>
              </a:rPr>
              <a:t>Safeguards control plane messages from unauthorised modifications.</a:t>
            </a:r>
            <a:endParaRPr lang="en-US" sz="1400" dirty="0"/>
          </a:p>
        </p:txBody>
      </p:sp>
      <p:sp>
        <p:nvSpPr>
          <p:cNvPr id="19" name="Shape 17"/>
          <p:cNvSpPr/>
          <p:nvPr/>
        </p:nvSpPr>
        <p:spPr>
          <a:xfrm>
            <a:off x="7398306" y="5155883"/>
            <a:ext cx="6505575" cy="1829633"/>
          </a:xfrm>
          <a:prstGeom prst="roundRect">
            <a:avLst>
              <a:gd name="adj" fmla="val 4170"/>
            </a:avLst>
          </a:prstGeom>
          <a:solidFill>
            <a:srgbClr val="FFFFF4">
              <a:alpha val="95000"/>
            </a:srgbClr>
          </a:solidFill>
          <a:ln w="22860">
            <a:solidFill>
              <a:srgbClr val="FFE0CC"/>
            </a:solidFill>
            <a:prstDash val="solid"/>
          </a:ln>
        </p:spPr>
        <p:txBody>
          <a:bodyPr/>
          <a:lstStyle/>
          <a:p>
            <a:endParaRPr lang="en-IN"/>
          </a:p>
        </p:txBody>
      </p:sp>
      <p:sp>
        <p:nvSpPr>
          <p:cNvPr id="20" name="Shape 18"/>
          <p:cNvSpPr/>
          <p:nvPr/>
        </p:nvSpPr>
        <p:spPr>
          <a:xfrm>
            <a:off x="7421166" y="5178743"/>
            <a:ext cx="6459855" cy="544949"/>
          </a:xfrm>
          <a:prstGeom prst="roundRect">
            <a:avLst>
              <a:gd name="adj" fmla="val 8967"/>
            </a:avLst>
          </a:prstGeom>
          <a:solidFill>
            <a:srgbClr val="FFFFF4"/>
          </a:solidFill>
          <a:ln/>
        </p:spPr>
        <p:txBody>
          <a:bodyPr/>
          <a:lstStyle/>
          <a:p>
            <a:endParaRPr lang="en-IN"/>
          </a:p>
        </p:txBody>
      </p:sp>
      <p:sp>
        <p:nvSpPr>
          <p:cNvPr id="21" name="Text 19"/>
          <p:cNvSpPr/>
          <p:nvPr/>
        </p:nvSpPr>
        <p:spPr>
          <a:xfrm>
            <a:off x="10514886" y="5266492"/>
            <a:ext cx="272415" cy="354211"/>
          </a:xfrm>
          <a:prstGeom prst="rect">
            <a:avLst/>
          </a:prstGeom>
          <a:noFill/>
          <a:ln/>
        </p:spPr>
        <p:txBody>
          <a:bodyPr wrap="none" lIns="0" tIns="0" rIns="0" bIns="0" rtlCol="0" anchor="t"/>
          <a:lstStyle/>
          <a:p>
            <a:pPr marL="0" indent="0" algn="l">
              <a:lnSpc>
                <a:spcPts val="2100"/>
              </a:lnSpc>
              <a:buNone/>
            </a:pPr>
            <a:r>
              <a:rPr lang="en-US" sz="2100" dirty="0">
                <a:solidFill>
                  <a:srgbClr val="67534F"/>
                </a:solidFill>
                <a:latin typeface="Arial" panose="020B0604020202020204" pitchFamily="34" charset="0"/>
                <a:ea typeface="Marcellus" pitchFamily="34" charset="-122"/>
                <a:cs typeface="Arial" panose="020B0604020202020204" pitchFamily="34" charset="0"/>
              </a:rPr>
              <a:t>4</a:t>
            </a:r>
            <a:endParaRPr lang="en-US" sz="2100" dirty="0"/>
          </a:p>
        </p:txBody>
      </p:sp>
      <p:sp>
        <p:nvSpPr>
          <p:cNvPr id="22" name="Text 20"/>
          <p:cNvSpPr/>
          <p:nvPr/>
        </p:nvSpPr>
        <p:spPr>
          <a:xfrm>
            <a:off x="7602736" y="5889903"/>
            <a:ext cx="2611279" cy="339328"/>
          </a:xfrm>
          <a:prstGeom prst="rect">
            <a:avLst/>
          </a:prstGeom>
          <a:noFill/>
          <a:ln/>
        </p:spPr>
        <p:txBody>
          <a:bodyPr wrap="none" lIns="0" tIns="0" rIns="0" bIns="0" rtlCol="0" anchor="t"/>
          <a:lstStyle/>
          <a:p>
            <a:pPr marL="0" indent="0" algn="l">
              <a:lnSpc>
                <a:spcPts val="2650"/>
              </a:lnSpc>
              <a:buNone/>
            </a:pPr>
            <a:r>
              <a:rPr lang="en-US" sz="2050" dirty="0">
                <a:solidFill>
                  <a:srgbClr val="67534F"/>
                </a:solidFill>
                <a:latin typeface="Arial" panose="020B0604020202020204" pitchFamily="34" charset="0"/>
                <a:ea typeface="Marcellus" pitchFamily="34" charset="-122"/>
                <a:cs typeface="Arial" panose="020B0604020202020204" pitchFamily="34" charset="0"/>
              </a:rPr>
              <a:t>Ciphering</a:t>
            </a:r>
            <a:endParaRPr lang="en-US" sz="2050" dirty="0"/>
          </a:p>
        </p:txBody>
      </p:sp>
      <p:sp>
        <p:nvSpPr>
          <p:cNvPr id="23" name="Text 21"/>
          <p:cNvSpPr/>
          <p:nvPr/>
        </p:nvSpPr>
        <p:spPr>
          <a:xfrm>
            <a:off x="7602736" y="6328886"/>
            <a:ext cx="6096714" cy="452199"/>
          </a:xfrm>
          <a:prstGeom prst="rect">
            <a:avLst/>
          </a:prstGeom>
          <a:noFill/>
          <a:ln/>
        </p:spPr>
        <p:txBody>
          <a:bodyPr wrap="square" lIns="0" tIns="0" rIns="0" bIns="0" rtlCol="0" anchor="t"/>
          <a:lstStyle/>
          <a:p>
            <a:pPr marL="0" indent="0" algn="l">
              <a:lnSpc>
                <a:spcPts val="1750"/>
              </a:lnSpc>
              <a:buNone/>
            </a:pPr>
            <a:r>
              <a:rPr lang="en-US" sz="1400" dirty="0">
                <a:solidFill>
                  <a:srgbClr val="67534F"/>
                </a:solidFill>
                <a:latin typeface="Montserrat" pitchFamily="34" charset="0"/>
                <a:ea typeface="Montserrat" pitchFamily="34" charset="-122"/>
                <a:cs typeface="Montserrat" pitchFamily="34" charset="-120"/>
              </a:rPr>
              <a:t>Encrypts data payloads for confidentiality, preventing eavesdropping.</a:t>
            </a:r>
            <a:endParaRPr lang="en-US" sz="1400" dirty="0"/>
          </a:p>
        </p:txBody>
      </p:sp>
      <p:sp>
        <p:nvSpPr>
          <p:cNvPr id="24" name="Text 22"/>
          <p:cNvSpPr/>
          <p:nvPr/>
        </p:nvSpPr>
        <p:spPr>
          <a:xfrm>
            <a:off x="726519" y="7172444"/>
            <a:ext cx="13177361" cy="452199"/>
          </a:xfrm>
          <a:prstGeom prst="rect">
            <a:avLst/>
          </a:prstGeom>
          <a:noFill/>
          <a:ln/>
        </p:spPr>
        <p:txBody>
          <a:bodyPr wrap="square" lIns="0" tIns="0" rIns="0" bIns="0" rtlCol="0" anchor="t"/>
          <a:lstStyle/>
          <a:p>
            <a:pPr marL="0" indent="0" algn="l">
              <a:lnSpc>
                <a:spcPts val="1750"/>
              </a:lnSpc>
              <a:buNone/>
            </a:pPr>
            <a:r>
              <a:rPr lang="en-US" sz="1400" dirty="0">
                <a:solidFill>
                  <a:srgbClr val="67534F"/>
                </a:solidFill>
                <a:latin typeface="Montserrat" pitchFamily="34" charset="0"/>
                <a:ea typeface="Montserrat" pitchFamily="34" charset="-122"/>
                <a:cs typeface="Montserrat" pitchFamily="34" charset="-120"/>
              </a:rPr>
              <a:t>PDCP's comprehensive functionalities are meticulously defined by the 3GPP TS 38.323 specification, underscoring its pivotal role in secure and efficient 5G communication.</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75216" y="628888"/>
            <a:ext cx="12569785" cy="724376"/>
          </a:xfrm>
          <a:prstGeom prst="rect">
            <a:avLst/>
          </a:prstGeom>
          <a:noFill/>
          <a:ln/>
        </p:spPr>
        <p:txBody>
          <a:bodyPr wrap="none" lIns="0" tIns="0" rIns="0" bIns="0" rtlCol="0" anchor="t"/>
          <a:lstStyle/>
          <a:p>
            <a:pPr marL="0" indent="0" algn="l">
              <a:lnSpc>
                <a:spcPts val="5700"/>
              </a:lnSpc>
              <a:buNone/>
            </a:pPr>
            <a:r>
              <a:rPr lang="en-US" sz="3600" b="1" i="1" u="sng" dirty="0">
                <a:solidFill>
                  <a:srgbClr val="532418"/>
                </a:solidFill>
                <a:latin typeface="Arial" panose="020B0604020202020204" pitchFamily="34" charset="0"/>
                <a:ea typeface="Marcellus" pitchFamily="34" charset="-122"/>
                <a:cs typeface="Arial" panose="020B0604020202020204" pitchFamily="34" charset="0"/>
              </a:rPr>
              <a:t>What is PDCP ( Packet Data Convergence Protocol )</a:t>
            </a:r>
            <a:r>
              <a:rPr lang="en-US" sz="3600" b="1" dirty="0">
                <a:solidFill>
                  <a:srgbClr val="532418"/>
                </a:solidFill>
                <a:latin typeface="Arial" panose="020B0604020202020204" pitchFamily="34" charset="0"/>
                <a:ea typeface="Marcellus" pitchFamily="34" charset="-122"/>
                <a:cs typeface="Arial" panose="020B0604020202020204" pitchFamily="34" charset="0"/>
              </a:rPr>
              <a:t> </a:t>
            </a:r>
            <a:r>
              <a:rPr lang="en-US" sz="3600" b="1" i="1" dirty="0">
                <a:solidFill>
                  <a:srgbClr val="532418"/>
                </a:solidFill>
                <a:latin typeface="Arial" panose="020B0604020202020204" pitchFamily="34" charset="0"/>
                <a:ea typeface="Marcellus" pitchFamily="34" charset="-122"/>
                <a:cs typeface="Arial" panose="020B0604020202020204" pitchFamily="34" charset="0"/>
              </a:rPr>
              <a:t>?</a:t>
            </a:r>
            <a:endParaRPr lang="en-US" sz="3600" b="1" i="1" dirty="0"/>
          </a:p>
        </p:txBody>
      </p:sp>
      <p:sp>
        <p:nvSpPr>
          <p:cNvPr id="3" name="Text 1"/>
          <p:cNvSpPr/>
          <p:nvPr/>
        </p:nvSpPr>
        <p:spPr>
          <a:xfrm>
            <a:off x="775216" y="1731764"/>
            <a:ext cx="13079968" cy="746879"/>
          </a:xfrm>
          <a:prstGeom prst="rect">
            <a:avLst/>
          </a:prstGeom>
          <a:noFill/>
          <a:ln/>
        </p:spPr>
        <p:txBody>
          <a:bodyPr wrap="square" lIns="0" tIns="0" rIns="0" bIns="0" rtlCol="0" anchor="t"/>
          <a:lstStyle/>
          <a:p>
            <a:pPr marL="0" indent="0" algn="l">
              <a:lnSpc>
                <a:spcPts val="1950"/>
              </a:lnSpc>
              <a:buNone/>
            </a:pPr>
            <a:r>
              <a:rPr lang="en-US" sz="1500" dirty="0">
                <a:solidFill>
                  <a:srgbClr val="67534F"/>
                </a:solidFill>
                <a:latin typeface="Montserrat" pitchFamily="34" charset="0"/>
                <a:ea typeface="Montserrat" pitchFamily="34" charset="-122"/>
                <a:cs typeface="Montserrat" pitchFamily="34" charset="-120"/>
              </a:rPr>
              <a:t>The Packet Data Convergence Protocol (PDCP) is a critical layer within the LTE and 5G mobile network protocol stack. Positioned strategically above the Radio Link Control (RLC) layer, PDCP is primarily responsible for robust security functions, efficient data handling, and optimising data transmission over the air interface.</a:t>
            </a:r>
            <a:endParaRPr lang="en-US" sz="1500" dirty="0"/>
          </a:p>
        </p:txBody>
      </p:sp>
      <p:pic>
        <p:nvPicPr>
          <p:cNvPr id="4" name="Image 0" descr="preencoded.png"/>
          <p:cNvPicPr>
            <a:picLocks noChangeAspect="1"/>
          </p:cNvPicPr>
          <p:nvPr/>
        </p:nvPicPr>
        <p:blipFill>
          <a:blip r:embed="rId3"/>
          <a:stretch>
            <a:fillRect/>
          </a:stretch>
        </p:blipFill>
        <p:spPr>
          <a:xfrm>
            <a:off x="775216" y="2904411"/>
            <a:ext cx="8336518" cy="3815120"/>
          </a:xfrm>
          <a:prstGeom prst="rect">
            <a:avLst/>
          </a:prstGeom>
        </p:spPr>
      </p:pic>
      <p:sp>
        <p:nvSpPr>
          <p:cNvPr id="5" name="Text 2"/>
          <p:cNvSpPr/>
          <p:nvPr/>
        </p:nvSpPr>
        <p:spPr>
          <a:xfrm>
            <a:off x="6881725" y="3367592"/>
            <a:ext cx="2032608" cy="275590"/>
          </a:xfrm>
          <a:prstGeom prst="rect">
            <a:avLst/>
          </a:prstGeom>
          <a:noFill/>
          <a:ln/>
        </p:spPr>
        <p:txBody>
          <a:bodyPr wrap="none" lIns="0" tIns="0" rIns="0" bIns="0" rtlCol="0" anchor="t"/>
          <a:lstStyle/>
          <a:p>
            <a:pPr marL="0" indent="0" algn="l">
              <a:lnSpc>
                <a:spcPts val="2000"/>
              </a:lnSpc>
              <a:buNone/>
            </a:pPr>
            <a:r>
              <a:rPr lang="en-US" sz="1550" dirty="0">
                <a:solidFill>
                  <a:srgbClr val="67534F"/>
                </a:solidFill>
                <a:latin typeface="Arial" panose="020B0604020202020204" pitchFamily="34" charset="0"/>
                <a:ea typeface="Marcellus" pitchFamily="34" charset="-122"/>
                <a:cs typeface="Arial" panose="020B0604020202020204" pitchFamily="34" charset="0"/>
              </a:rPr>
              <a:t>RLC Layer</a:t>
            </a:r>
            <a:endParaRPr lang="en-US" sz="1550" dirty="0"/>
          </a:p>
        </p:txBody>
      </p:sp>
      <p:sp>
        <p:nvSpPr>
          <p:cNvPr id="6" name="Text 3"/>
          <p:cNvSpPr/>
          <p:nvPr/>
        </p:nvSpPr>
        <p:spPr>
          <a:xfrm>
            <a:off x="6881725" y="3708751"/>
            <a:ext cx="2032608" cy="364466"/>
          </a:xfrm>
          <a:prstGeom prst="rect">
            <a:avLst/>
          </a:prstGeom>
          <a:noFill/>
          <a:ln/>
        </p:spPr>
        <p:txBody>
          <a:bodyPr wrap="square" lIns="0" tIns="0" rIns="0" bIns="0" rtlCol="0" anchor="t"/>
          <a:lstStyle/>
          <a:p>
            <a:pPr marL="0" indent="0" algn="l">
              <a:lnSpc>
                <a:spcPts val="1300"/>
              </a:lnSpc>
              <a:buNone/>
            </a:pPr>
            <a:r>
              <a:rPr lang="en-US" sz="1050" dirty="0">
                <a:solidFill>
                  <a:srgbClr val="67534F"/>
                </a:solidFill>
                <a:latin typeface="Montserrat" pitchFamily="34" charset="0"/>
                <a:ea typeface="Montserrat" pitchFamily="34" charset="-122"/>
                <a:cs typeface="Montserrat" pitchFamily="34" charset="-120"/>
              </a:rPr>
              <a:t>Segmentation, retransmission, flow control</a:t>
            </a:r>
            <a:endParaRPr lang="en-US" sz="1050" dirty="0"/>
          </a:p>
        </p:txBody>
      </p:sp>
      <p:sp>
        <p:nvSpPr>
          <p:cNvPr id="7" name="Text 4"/>
          <p:cNvSpPr/>
          <p:nvPr/>
        </p:nvSpPr>
        <p:spPr>
          <a:xfrm>
            <a:off x="972408" y="4621580"/>
            <a:ext cx="1868688" cy="275591"/>
          </a:xfrm>
          <a:prstGeom prst="rect">
            <a:avLst/>
          </a:prstGeom>
          <a:noFill/>
          <a:ln/>
        </p:spPr>
        <p:txBody>
          <a:bodyPr wrap="none" lIns="0" tIns="0" rIns="0" bIns="0" rtlCol="0" anchor="t"/>
          <a:lstStyle/>
          <a:p>
            <a:pPr marL="0" indent="0" algn="r">
              <a:lnSpc>
                <a:spcPts val="2000"/>
              </a:lnSpc>
              <a:buNone/>
            </a:pPr>
            <a:r>
              <a:rPr lang="en-US" sz="1550" dirty="0">
                <a:solidFill>
                  <a:srgbClr val="67534F"/>
                </a:solidFill>
                <a:latin typeface="Arial" panose="020B0604020202020204" pitchFamily="34" charset="0"/>
                <a:ea typeface="Marcellus" pitchFamily="34" charset="-122"/>
                <a:cs typeface="Arial" panose="020B0604020202020204" pitchFamily="34" charset="0"/>
              </a:rPr>
              <a:t>PDCP Layer</a:t>
            </a:r>
            <a:endParaRPr lang="en-US" sz="1550" dirty="0"/>
          </a:p>
        </p:txBody>
      </p:sp>
      <p:sp>
        <p:nvSpPr>
          <p:cNvPr id="8" name="Text 5"/>
          <p:cNvSpPr/>
          <p:nvPr/>
        </p:nvSpPr>
        <p:spPr>
          <a:xfrm>
            <a:off x="972408" y="4962739"/>
            <a:ext cx="1868688" cy="364466"/>
          </a:xfrm>
          <a:prstGeom prst="rect">
            <a:avLst/>
          </a:prstGeom>
          <a:noFill/>
          <a:ln/>
        </p:spPr>
        <p:txBody>
          <a:bodyPr wrap="square" lIns="0" tIns="0" rIns="0" bIns="0" rtlCol="0" anchor="t"/>
          <a:lstStyle/>
          <a:p>
            <a:pPr marL="0" indent="0" algn="r">
              <a:lnSpc>
                <a:spcPts val="1300"/>
              </a:lnSpc>
              <a:buNone/>
            </a:pPr>
            <a:r>
              <a:rPr lang="en-US" sz="1050" dirty="0">
                <a:solidFill>
                  <a:srgbClr val="67534F"/>
                </a:solidFill>
                <a:latin typeface="Montserrat" pitchFamily="34" charset="0"/>
                <a:ea typeface="Montserrat" pitchFamily="34" charset="-122"/>
                <a:cs typeface="Montserrat" pitchFamily="34" charset="-120"/>
              </a:rPr>
              <a:t>Header compression and encryption</a:t>
            </a:r>
            <a:endParaRPr lang="en-US" sz="1050" dirty="0"/>
          </a:p>
        </p:txBody>
      </p:sp>
      <p:sp>
        <p:nvSpPr>
          <p:cNvPr id="9" name="Text 6"/>
          <p:cNvSpPr/>
          <p:nvPr/>
        </p:nvSpPr>
        <p:spPr>
          <a:xfrm>
            <a:off x="6881725" y="5360117"/>
            <a:ext cx="2032608" cy="275590"/>
          </a:xfrm>
          <a:prstGeom prst="rect">
            <a:avLst/>
          </a:prstGeom>
          <a:noFill/>
          <a:ln/>
        </p:spPr>
        <p:txBody>
          <a:bodyPr wrap="none" lIns="0" tIns="0" rIns="0" bIns="0" rtlCol="0" anchor="t"/>
          <a:lstStyle/>
          <a:p>
            <a:pPr marL="0" indent="0" algn="l">
              <a:lnSpc>
                <a:spcPts val="2000"/>
              </a:lnSpc>
              <a:buNone/>
            </a:pPr>
            <a:r>
              <a:rPr lang="en-US" sz="1550" dirty="0">
                <a:solidFill>
                  <a:srgbClr val="67534F"/>
                </a:solidFill>
                <a:latin typeface="Arial" panose="020B0604020202020204" pitchFamily="34" charset="0"/>
                <a:ea typeface="Marcellus" pitchFamily="34" charset="-122"/>
                <a:cs typeface="Arial" panose="020B0604020202020204" pitchFamily="34" charset="0"/>
              </a:rPr>
              <a:t>IP Layer</a:t>
            </a:r>
            <a:endParaRPr lang="en-US" sz="1550" dirty="0"/>
          </a:p>
        </p:txBody>
      </p:sp>
      <p:sp>
        <p:nvSpPr>
          <p:cNvPr id="10" name="Text 7"/>
          <p:cNvSpPr/>
          <p:nvPr/>
        </p:nvSpPr>
        <p:spPr>
          <a:xfrm>
            <a:off x="6881725" y="5701275"/>
            <a:ext cx="2032608" cy="182234"/>
          </a:xfrm>
          <a:prstGeom prst="rect">
            <a:avLst/>
          </a:prstGeom>
          <a:noFill/>
          <a:ln/>
        </p:spPr>
        <p:txBody>
          <a:bodyPr wrap="none" lIns="0" tIns="0" rIns="0" bIns="0" rtlCol="0" anchor="t"/>
          <a:lstStyle/>
          <a:p>
            <a:pPr marL="0" indent="0" algn="l">
              <a:lnSpc>
                <a:spcPts val="1300"/>
              </a:lnSpc>
              <a:buNone/>
            </a:pPr>
            <a:r>
              <a:rPr lang="en-US" sz="1050" dirty="0">
                <a:solidFill>
                  <a:srgbClr val="67534F"/>
                </a:solidFill>
                <a:latin typeface="Montserrat" pitchFamily="34" charset="0"/>
                <a:ea typeface="Montserrat" pitchFamily="34" charset="-122"/>
                <a:cs typeface="Montserrat" pitchFamily="34" charset="-120"/>
              </a:rPr>
              <a:t>End-to-end IP packets</a:t>
            </a:r>
            <a:endParaRPr lang="en-US" sz="1050" dirty="0"/>
          </a:p>
        </p:txBody>
      </p:sp>
      <p:sp>
        <p:nvSpPr>
          <p:cNvPr id="11" name="Text 8"/>
          <p:cNvSpPr/>
          <p:nvPr/>
        </p:nvSpPr>
        <p:spPr>
          <a:xfrm>
            <a:off x="775216" y="6932414"/>
            <a:ext cx="8336518" cy="497919"/>
          </a:xfrm>
          <a:prstGeom prst="rect">
            <a:avLst/>
          </a:prstGeom>
          <a:noFill/>
          <a:ln/>
        </p:spPr>
        <p:txBody>
          <a:bodyPr wrap="square" lIns="0" tIns="0" rIns="0" bIns="0" rtlCol="0" anchor="t"/>
          <a:lstStyle/>
          <a:p>
            <a:pPr marL="0" indent="0" algn="l">
              <a:lnSpc>
                <a:spcPts val="1950"/>
              </a:lnSpc>
              <a:buNone/>
            </a:pPr>
            <a:r>
              <a:rPr lang="en-US" sz="1500" dirty="0">
                <a:solidFill>
                  <a:srgbClr val="67534F"/>
                </a:solidFill>
                <a:latin typeface="Montserrat" pitchFamily="34" charset="0"/>
                <a:ea typeface="Montserrat" pitchFamily="34" charset="-122"/>
                <a:cs typeface="Montserrat" pitchFamily="34" charset="-120"/>
              </a:rPr>
              <a:t>This diagram illustrates PDCP's position, bridging the higher-level IP layer (where data packets originate) and the lower-level RLC layer (which manages radio link specifics).</a:t>
            </a:r>
            <a:endParaRPr lang="en-US" sz="1500" dirty="0"/>
          </a:p>
        </p:txBody>
      </p:sp>
      <p:sp>
        <p:nvSpPr>
          <p:cNvPr id="12" name="Text 9"/>
          <p:cNvSpPr/>
          <p:nvPr/>
        </p:nvSpPr>
        <p:spPr>
          <a:xfrm>
            <a:off x="9592032" y="3214330"/>
            <a:ext cx="3923943" cy="362188"/>
          </a:xfrm>
          <a:prstGeom prst="rect">
            <a:avLst/>
          </a:prstGeom>
          <a:noFill/>
          <a:ln/>
        </p:spPr>
        <p:txBody>
          <a:bodyPr wrap="none" lIns="0" tIns="0" rIns="0" bIns="0" rtlCol="0" anchor="t"/>
          <a:lstStyle/>
          <a:p>
            <a:pPr marL="0" indent="0" algn="l">
              <a:lnSpc>
                <a:spcPts val="2850"/>
              </a:lnSpc>
              <a:buNone/>
            </a:pPr>
            <a:r>
              <a:rPr lang="en-US" sz="2150" dirty="0">
                <a:solidFill>
                  <a:srgbClr val="532418"/>
                </a:solidFill>
                <a:latin typeface="Arial" panose="020B0604020202020204" pitchFamily="34" charset="0"/>
                <a:ea typeface="Marcellus" pitchFamily="34" charset="-122"/>
                <a:cs typeface="Arial" panose="020B0604020202020204" pitchFamily="34" charset="0"/>
              </a:rPr>
              <a:t>PDCP Position in Protocol Stack</a:t>
            </a:r>
            <a:endParaRPr lang="en-US" sz="2150" dirty="0"/>
          </a:p>
        </p:txBody>
      </p:sp>
      <p:sp>
        <p:nvSpPr>
          <p:cNvPr id="13" name="Text 10"/>
          <p:cNvSpPr/>
          <p:nvPr/>
        </p:nvSpPr>
        <p:spPr>
          <a:xfrm>
            <a:off x="9592032" y="3765709"/>
            <a:ext cx="4270653" cy="3236865"/>
          </a:xfrm>
          <a:prstGeom prst="rect">
            <a:avLst/>
          </a:prstGeom>
          <a:noFill/>
          <a:ln/>
        </p:spPr>
        <p:txBody>
          <a:bodyPr wrap="square" lIns="0" tIns="0" rIns="0" bIns="0" rtlCol="0" anchor="t"/>
          <a:lstStyle/>
          <a:p>
            <a:pPr marL="342900" indent="-342900" algn="l">
              <a:lnSpc>
                <a:spcPts val="1950"/>
              </a:lnSpc>
              <a:buSzPct val="100000"/>
              <a:buChar char="•"/>
            </a:pPr>
            <a:r>
              <a:rPr lang="en-US" sz="1500" dirty="0">
                <a:solidFill>
                  <a:srgbClr val="67534F"/>
                </a:solidFill>
                <a:latin typeface="Montserrat" pitchFamily="34" charset="0"/>
                <a:ea typeface="Montserrat" pitchFamily="34" charset="-122"/>
                <a:cs typeface="Montserrat" pitchFamily="34" charset="-120"/>
              </a:rPr>
              <a:t>PDCP works as an intermediary layer between the IP (Internet Protocol) layer and the RLC (Radio Link Control) layer.</a:t>
            </a:r>
            <a:endParaRPr lang="en-US" sz="1500" dirty="0"/>
          </a:p>
          <a:p>
            <a:pPr marL="342900" indent="-342900" algn="l">
              <a:lnSpc>
                <a:spcPts val="1950"/>
              </a:lnSpc>
              <a:buSzPct val="100000"/>
              <a:buChar char="•"/>
            </a:pPr>
            <a:r>
              <a:rPr lang="en-US" sz="1500" dirty="0">
                <a:solidFill>
                  <a:srgbClr val="67534F"/>
                </a:solidFill>
                <a:latin typeface="Montserrat" pitchFamily="34" charset="0"/>
                <a:ea typeface="Montserrat" pitchFamily="34" charset="-122"/>
                <a:cs typeface="Montserrat" pitchFamily="34" charset="-120"/>
              </a:rPr>
              <a:t>It acts as a crucial security gateway, ensuring data integrity and confidentiality for all user traffic.</a:t>
            </a:r>
            <a:endParaRPr lang="en-US" sz="1500" dirty="0"/>
          </a:p>
          <a:p>
            <a:pPr marL="342900" indent="-342900" algn="l">
              <a:lnSpc>
                <a:spcPts val="1950"/>
              </a:lnSpc>
              <a:buSzPct val="100000"/>
              <a:buChar char="•"/>
            </a:pPr>
            <a:r>
              <a:rPr lang="en-US" sz="1500" dirty="0">
                <a:solidFill>
                  <a:srgbClr val="67534F"/>
                </a:solidFill>
                <a:latin typeface="Montserrat" pitchFamily="34" charset="0"/>
                <a:ea typeface="Montserrat" pitchFamily="34" charset="-122"/>
                <a:cs typeface="Montserrat" pitchFamily="34" charset="-120"/>
              </a:rPr>
              <a:t>PDCP protects data packets through ciphering and integrity protection before their transmission over the wireless network.</a:t>
            </a:r>
            <a:endParaRPr lang="en-US" sz="1500" dirty="0"/>
          </a:p>
          <a:p>
            <a:pPr marL="342900" indent="-342900" algn="l">
              <a:lnSpc>
                <a:spcPts val="1950"/>
              </a:lnSpc>
              <a:buSzPct val="100000"/>
              <a:buChar char="•"/>
            </a:pPr>
            <a:r>
              <a:rPr lang="en-US" sz="1500" dirty="0">
                <a:solidFill>
                  <a:srgbClr val="67534F"/>
                </a:solidFill>
                <a:latin typeface="Montserrat" pitchFamily="34" charset="0"/>
                <a:ea typeface="Montserrat" pitchFamily="34" charset="-122"/>
                <a:cs typeface="Montserrat" pitchFamily="34" charset="-120"/>
              </a:rPr>
              <a:t>It also manages header compression, reordering, and duplicate detection to enhance efficiency.</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442263" y="1128111"/>
            <a:ext cx="4401860" cy="572214"/>
          </a:xfrm>
          <a:prstGeom prst="rect">
            <a:avLst/>
          </a:prstGeom>
          <a:noFill/>
          <a:ln/>
        </p:spPr>
        <p:txBody>
          <a:bodyPr wrap="none" lIns="0" tIns="0" rIns="0" bIns="0" rtlCol="0" anchor="t"/>
          <a:lstStyle/>
          <a:p>
            <a:pPr marL="0" indent="0" algn="l">
              <a:lnSpc>
                <a:spcPts val="4500"/>
              </a:lnSpc>
              <a:buNone/>
            </a:pPr>
            <a:r>
              <a:rPr lang="en-US" sz="3450" b="1" i="1" u="sng" dirty="0">
                <a:solidFill>
                  <a:srgbClr val="532418"/>
                </a:solidFill>
                <a:latin typeface="Arial" panose="020B0604020202020204" pitchFamily="34" charset="0"/>
                <a:ea typeface="Marcellus" pitchFamily="34" charset="-122"/>
                <a:cs typeface="Arial" panose="020B0604020202020204" pitchFamily="34" charset="0"/>
              </a:rPr>
              <a:t>What is Ciphering</a:t>
            </a:r>
            <a:r>
              <a:rPr lang="en-US" sz="3450" b="1" i="1" dirty="0">
                <a:solidFill>
                  <a:srgbClr val="532418"/>
                </a:solidFill>
                <a:latin typeface="Arial" panose="020B0604020202020204" pitchFamily="34" charset="0"/>
                <a:ea typeface="Marcellus" pitchFamily="34" charset="-122"/>
                <a:cs typeface="Arial" panose="020B0604020202020204" pitchFamily="34" charset="0"/>
              </a:rPr>
              <a:t> ?</a:t>
            </a:r>
            <a:endParaRPr lang="en-US" sz="3450" b="1" i="1" dirty="0"/>
          </a:p>
        </p:txBody>
      </p:sp>
      <p:sp>
        <p:nvSpPr>
          <p:cNvPr id="3" name="Text 1"/>
          <p:cNvSpPr/>
          <p:nvPr/>
        </p:nvSpPr>
        <p:spPr>
          <a:xfrm>
            <a:off x="697461" y="2453725"/>
            <a:ext cx="2953703" cy="343257"/>
          </a:xfrm>
          <a:prstGeom prst="rect">
            <a:avLst/>
          </a:prstGeom>
          <a:noFill/>
          <a:ln/>
        </p:spPr>
        <p:txBody>
          <a:bodyPr wrap="none" lIns="0" tIns="0" rIns="0" bIns="0" rtlCol="0" anchor="t"/>
          <a:lstStyle/>
          <a:p>
            <a:pPr marL="0" indent="0" algn="l">
              <a:lnSpc>
                <a:spcPts val="2700"/>
              </a:lnSpc>
              <a:buNone/>
            </a:pPr>
            <a:r>
              <a:rPr lang="en-US" sz="2050" b="1" i="1" u="sng" dirty="0">
                <a:solidFill>
                  <a:srgbClr val="532418"/>
                </a:solidFill>
                <a:latin typeface="Arial" panose="020B0604020202020204" pitchFamily="34" charset="0"/>
                <a:ea typeface="Marcellus" pitchFamily="34" charset="-122"/>
                <a:cs typeface="Arial" panose="020B0604020202020204" pitchFamily="34" charset="0"/>
              </a:rPr>
              <a:t>The Process of Ciphering</a:t>
            </a:r>
            <a:endParaRPr lang="en-US" sz="2050" b="1" i="1" u="sng" dirty="0"/>
          </a:p>
        </p:txBody>
      </p:sp>
      <p:sp>
        <p:nvSpPr>
          <p:cNvPr id="4" name="Text 2"/>
          <p:cNvSpPr/>
          <p:nvPr/>
        </p:nvSpPr>
        <p:spPr>
          <a:xfrm>
            <a:off x="452556" y="3029019"/>
            <a:ext cx="4605338" cy="1648792"/>
          </a:xfrm>
          <a:prstGeom prst="rect">
            <a:avLst/>
          </a:prstGeom>
          <a:noFill/>
          <a:ln/>
        </p:spPr>
        <p:txBody>
          <a:bodyPr wrap="square" lIns="0" tIns="0" rIns="0" bIns="0" rtlCol="0" anchor="t"/>
          <a:lstStyle/>
          <a:p>
            <a:pPr marL="342900" indent="-342900" algn="l">
              <a:lnSpc>
                <a:spcPts val="135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Ciphering is the process of encrypting data.</a:t>
            </a:r>
          </a:p>
          <a:p>
            <a:pPr marL="342900" indent="-342900" algn="l">
              <a:lnSpc>
                <a:spcPts val="1350"/>
              </a:lnSpc>
              <a:buSzPct val="100000"/>
              <a:buFont typeface="+mj-lt"/>
              <a:buAutoNum type="arabicPeriod"/>
            </a:pPr>
            <a:endParaRPr lang="en-US" dirty="0"/>
          </a:p>
          <a:p>
            <a:pPr marL="342900" indent="-342900" algn="l">
              <a:lnSpc>
                <a:spcPts val="135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It converts plain data into an unreadable format, also known as ciphertext.</a:t>
            </a:r>
          </a:p>
          <a:p>
            <a:pPr marL="342900" indent="-342900" algn="l">
              <a:lnSpc>
                <a:spcPts val="1350"/>
              </a:lnSpc>
              <a:buSzPct val="100000"/>
              <a:buFont typeface="+mj-lt"/>
              <a:buAutoNum type="arabicPeriod"/>
            </a:pPr>
            <a:endParaRPr lang="en-US" dirty="0"/>
          </a:p>
          <a:p>
            <a:pPr marL="342900" indent="-342900" algn="l">
              <a:lnSpc>
                <a:spcPts val="135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Only an authorized receiver, possessing the correct decryption key, can convert the ciphertext back to plain data.</a:t>
            </a:r>
          </a:p>
          <a:p>
            <a:pPr marL="342900" indent="-342900" algn="l">
              <a:lnSpc>
                <a:spcPts val="1350"/>
              </a:lnSpc>
              <a:buSzPct val="100000"/>
              <a:buFont typeface="+mj-lt"/>
              <a:buAutoNum type="arabicPeriod"/>
            </a:pPr>
            <a:endParaRPr lang="en-US" dirty="0"/>
          </a:p>
          <a:p>
            <a:pPr marL="342900" indent="-342900" algn="l">
              <a:lnSpc>
                <a:spcPts val="135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It is crucial for protecting both user information and control signaling in communication systems.</a:t>
            </a:r>
            <a:endParaRPr lang="en-US" dirty="0"/>
          </a:p>
        </p:txBody>
      </p:sp>
      <p:sp>
        <p:nvSpPr>
          <p:cNvPr id="5" name="Text 3"/>
          <p:cNvSpPr/>
          <p:nvPr/>
        </p:nvSpPr>
        <p:spPr>
          <a:xfrm>
            <a:off x="10546256" y="2400259"/>
            <a:ext cx="3049548" cy="343257"/>
          </a:xfrm>
          <a:prstGeom prst="rect">
            <a:avLst/>
          </a:prstGeom>
          <a:noFill/>
          <a:ln/>
        </p:spPr>
        <p:txBody>
          <a:bodyPr wrap="none" lIns="0" tIns="0" rIns="0" bIns="0" rtlCol="0" anchor="t"/>
          <a:lstStyle/>
          <a:p>
            <a:pPr marL="0" indent="0" algn="l">
              <a:lnSpc>
                <a:spcPts val="2700"/>
              </a:lnSpc>
              <a:buNone/>
            </a:pPr>
            <a:r>
              <a:rPr lang="en-US" sz="2050" b="1" i="1" u="sng" dirty="0">
                <a:solidFill>
                  <a:srgbClr val="532418"/>
                </a:solidFill>
                <a:latin typeface="Arial" panose="020B0604020202020204" pitchFamily="34" charset="0"/>
                <a:ea typeface="Marcellus" pitchFamily="34" charset="-122"/>
                <a:cs typeface="Arial" panose="020B0604020202020204" pitchFamily="34" charset="0"/>
              </a:rPr>
              <a:t>Why Ciphering is Needed</a:t>
            </a:r>
            <a:endParaRPr lang="en-US" sz="2050" b="1" i="1" u="sng" dirty="0"/>
          </a:p>
        </p:txBody>
      </p:sp>
      <p:sp>
        <p:nvSpPr>
          <p:cNvPr id="6" name="Text 4"/>
          <p:cNvSpPr/>
          <p:nvPr/>
        </p:nvSpPr>
        <p:spPr>
          <a:xfrm>
            <a:off x="10266509" y="2952515"/>
            <a:ext cx="3360658" cy="1586646"/>
          </a:xfrm>
          <a:prstGeom prst="rect">
            <a:avLst/>
          </a:prstGeom>
          <a:noFill/>
          <a:ln/>
        </p:spPr>
        <p:txBody>
          <a:bodyPr wrap="square" lIns="0" tIns="0" rIns="0" bIns="0" rtlCol="0" anchor="t"/>
          <a:lstStyle/>
          <a:p>
            <a:pPr marL="342900" indent="-342900" algn="l">
              <a:lnSpc>
                <a:spcPts val="135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Wireless communication inherently involves broadcasting signals, making it open and vulnerable to interception.</a:t>
            </a:r>
          </a:p>
          <a:p>
            <a:pPr marL="342900" indent="-342900" algn="l">
              <a:lnSpc>
                <a:spcPts val="1350"/>
              </a:lnSpc>
              <a:buSzPct val="100000"/>
              <a:buFont typeface="+mj-lt"/>
              <a:buAutoNum type="arabicPeriod"/>
            </a:pPr>
            <a:endParaRPr lang="en-US" dirty="0"/>
          </a:p>
          <a:p>
            <a:pPr marL="342900" indent="-342900" algn="l">
              <a:lnSpc>
                <a:spcPts val="135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Data transmitted over radio signals can be easily captured by unauthorized parties.</a:t>
            </a:r>
          </a:p>
          <a:p>
            <a:pPr marL="342900" indent="-342900" algn="l">
              <a:lnSpc>
                <a:spcPts val="1350"/>
              </a:lnSpc>
              <a:buSzPct val="100000"/>
              <a:buFont typeface="+mj-lt"/>
              <a:buAutoNum type="arabicPeriod"/>
            </a:pPr>
            <a:endParaRPr lang="en-US" dirty="0"/>
          </a:p>
          <a:p>
            <a:pPr marL="342900" indent="-342900" algn="l">
              <a:lnSpc>
                <a:spcPts val="135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Ciphering acts as a vital protective layer, securing data before its transmission over the air interface.</a:t>
            </a:r>
            <a:endParaRPr lang="en-US" dirty="0"/>
          </a:p>
        </p:txBody>
      </p:sp>
      <p:sp>
        <p:nvSpPr>
          <p:cNvPr id="7" name="Text 5"/>
          <p:cNvSpPr/>
          <p:nvPr/>
        </p:nvSpPr>
        <p:spPr>
          <a:xfrm>
            <a:off x="10006370" y="1894880"/>
            <a:ext cx="2641044" cy="343257"/>
          </a:xfrm>
          <a:prstGeom prst="rect">
            <a:avLst/>
          </a:prstGeom>
          <a:noFill/>
          <a:ln/>
        </p:spPr>
        <p:txBody>
          <a:bodyPr wrap="none" lIns="0" tIns="0" rIns="0" bIns="0" rtlCol="0" anchor="t"/>
          <a:lstStyle/>
          <a:p>
            <a:pPr marL="0" indent="0" algn="l">
              <a:lnSpc>
                <a:spcPts val="2700"/>
              </a:lnSpc>
              <a:buNone/>
            </a:pPr>
            <a:endParaRPr lang="en-US" sz="2050" b="1" i="1" u="sng" dirty="0"/>
          </a:p>
        </p:txBody>
      </p:sp>
      <p:sp>
        <p:nvSpPr>
          <p:cNvPr id="8" name="Text 6"/>
          <p:cNvSpPr/>
          <p:nvPr/>
        </p:nvSpPr>
        <p:spPr>
          <a:xfrm>
            <a:off x="10006370" y="2356247"/>
            <a:ext cx="3360658" cy="881470"/>
          </a:xfrm>
          <a:prstGeom prst="rect">
            <a:avLst/>
          </a:prstGeom>
          <a:noFill/>
          <a:ln/>
        </p:spPr>
        <p:txBody>
          <a:bodyPr wrap="square" lIns="0" tIns="0" rIns="0" bIns="0" rtlCol="0" anchor="t"/>
          <a:lstStyle/>
          <a:p>
            <a:pPr algn="l">
              <a:lnSpc>
                <a:spcPts val="1350"/>
              </a:lnSpc>
              <a:buSzPct val="100000"/>
            </a:pPr>
            <a:endParaRPr lang="en-US" sz="1600" dirty="0"/>
          </a:p>
        </p:txBody>
      </p:sp>
      <p:sp>
        <p:nvSpPr>
          <p:cNvPr id="9" name="Text 7"/>
          <p:cNvSpPr/>
          <p:nvPr/>
        </p:nvSpPr>
        <p:spPr>
          <a:xfrm>
            <a:off x="5712679" y="3212089"/>
            <a:ext cx="3418761" cy="343257"/>
          </a:xfrm>
          <a:prstGeom prst="rect">
            <a:avLst/>
          </a:prstGeom>
          <a:noFill/>
          <a:ln/>
        </p:spPr>
        <p:txBody>
          <a:bodyPr wrap="none" lIns="0" tIns="0" rIns="0" bIns="0" rtlCol="0" anchor="t"/>
          <a:lstStyle/>
          <a:p>
            <a:pPr marL="0" indent="0" algn="l">
              <a:lnSpc>
                <a:spcPts val="2700"/>
              </a:lnSpc>
              <a:buNone/>
            </a:pPr>
            <a:r>
              <a:rPr lang="en-US" sz="2050" b="1" u="sng" dirty="0">
                <a:solidFill>
                  <a:srgbClr val="532418"/>
                </a:solidFill>
                <a:latin typeface="Arial" panose="020B0604020202020204" pitchFamily="34" charset="0"/>
                <a:ea typeface="Marcellus" pitchFamily="34" charset="-122"/>
                <a:cs typeface="Arial" panose="020B0604020202020204" pitchFamily="34" charset="0"/>
              </a:rPr>
              <a:t>Simple Example of Ciphering</a:t>
            </a:r>
            <a:endParaRPr lang="en-US" sz="2050" b="1" u="sng" dirty="0"/>
          </a:p>
        </p:txBody>
      </p:sp>
      <p:pic>
        <p:nvPicPr>
          <p:cNvPr id="10" name="Image 0" descr="preencoded.png"/>
          <p:cNvPicPr>
            <a:picLocks noChangeAspect="1"/>
          </p:cNvPicPr>
          <p:nvPr/>
        </p:nvPicPr>
        <p:blipFill>
          <a:blip r:embed="rId3"/>
          <a:stretch>
            <a:fillRect/>
          </a:stretch>
        </p:blipFill>
        <p:spPr>
          <a:xfrm>
            <a:off x="5442263" y="3691482"/>
            <a:ext cx="4108728" cy="2438519"/>
          </a:xfrm>
          <a:prstGeom prst="rect">
            <a:avLst/>
          </a:prstGeom>
        </p:spPr>
      </p:pic>
      <p:sp>
        <p:nvSpPr>
          <p:cNvPr id="12" name="Text 8"/>
          <p:cNvSpPr/>
          <p:nvPr/>
        </p:nvSpPr>
        <p:spPr>
          <a:xfrm>
            <a:off x="8296163" y="5293019"/>
            <a:ext cx="1021326" cy="139361"/>
          </a:xfrm>
          <a:prstGeom prst="rect">
            <a:avLst/>
          </a:prstGeom>
          <a:noFill/>
          <a:ln/>
        </p:spPr>
        <p:txBody>
          <a:bodyPr wrap="none" lIns="0" tIns="0" rIns="0" bIns="0" rtlCol="0" anchor="t"/>
          <a:lstStyle/>
          <a:p>
            <a:pPr marL="0" indent="0" algn="ctr">
              <a:lnSpc>
                <a:spcPts val="1150"/>
              </a:lnSpc>
              <a:buNone/>
            </a:pPr>
            <a:r>
              <a:rPr lang="en-US" sz="1050" dirty="0">
                <a:solidFill>
                  <a:srgbClr val="67534F"/>
                </a:solidFill>
                <a:latin typeface="Montserrat" pitchFamily="34" charset="0"/>
                <a:ea typeface="Montserrat" pitchFamily="34" charset="-122"/>
                <a:cs typeface="Montserrat" pitchFamily="34" charset="-120"/>
              </a:rPr>
              <a:t>Decrypted Data</a:t>
            </a:r>
            <a:endParaRPr lang="en-US" sz="1050" dirty="0"/>
          </a:p>
        </p:txBody>
      </p:sp>
      <p:sp>
        <p:nvSpPr>
          <p:cNvPr id="13" name="Text 9"/>
          <p:cNvSpPr/>
          <p:nvPr/>
        </p:nvSpPr>
        <p:spPr>
          <a:xfrm>
            <a:off x="8195191" y="5488823"/>
            <a:ext cx="1021326" cy="139361"/>
          </a:xfrm>
          <a:prstGeom prst="rect">
            <a:avLst/>
          </a:prstGeom>
          <a:noFill/>
          <a:ln/>
        </p:spPr>
        <p:txBody>
          <a:bodyPr wrap="none" lIns="0" tIns="0" rIns="0" bIns="0" rtlCol="0" anchor="t"/>
          <a:lstStyle/>
          <a:p>
            <a:pPr marL="0" indent="0" algn="ctr">
              <a:lnSpc>
                <a:spcPts val="1150"/>
              </a:lnSpc>
              <a:buNone/>
            </a:pPr>
            <a:r>
              <a:rPr lang="en-US" sz="1050" dirty="0">
                <a:solidFill>
                  <a:srgbClr val="67534F"/>
                </a:solidFill>
                <a:latin typeface="Montserrat" pitchFamily="34" charset="0"/>
                <a:ea typeface="Montserrat" pitchFamily="34" charset="-122"/>
                <a:cs typeface="Montserrat" pitchFamily="34" charset="-120"/>
              </a:rPr>
              <a:t>(HELLO)</a:t>
            </a:r>
            <a:endParaRPr lang="en-US" sz="1050" dirty="0"/>
          </a:p>
        </p:txBody>
      </p:sp>
      <p:sp>
        <p:nvSpPr>
          <p:cNvPr id="15" name="Text 10"/>
          <p:cNvSpPr/>
          <p:nvPr/>
        </p:nvSpPr>
        <p:spPr>
          <a:xfrm>
            <a:off x="7004421" y="5293020"/>
            <a:ext cx="1021326" cy="139361"/>
          </a:xfrm>
          <a:prstGeom prst="rect">
            <a:avLst/>
          </a:prstGeom>
          <a:noFill/>
          <a:ln/>
        </p:spPr>
        <p:txBody>
          <a:bodyPr wrap="none" lIns="0" tIns="0" rIns="0" bIns="0" rtlCol="0" anchor="t"/>
          <a:lstStyle/>
          <a:p>
            <a:pPr marL="0" indent="0" algn="ctr">
              <a:lnSpc>
                <a:spcPts val="1150"/>
              </a:lnSpc>
              <a:buNone/>
            </a:pPr>
            <a:r>
              <a:rPr lang="en-US" sz="1050" dirty="0">
                <a:solidFill>
                  <a:srgbClr val="67534F"/>
                </a:solidFill>
                <a:latin typeface="Montserrat" pitchFamily="34" charset="0"/>
                <a:ea typeface="Montserrat" pitchFamily="34" charset="-122"/>
                <a:cs typeface="Montserrat" pitchFamily="34" charset="-120"/>
              </a:rPr>
              <a:t>Encrypted Data</a:t>
            </a:r>
            <a:endParaRPr lang="en-US" sz="1050" dirty="0"/>
          </a:p>
        </p:txBody>
      </p:sp>
      <p:sp>
        <p:nvSpPr>
          <p:cNvPr id="16" name="Text 11"/>
          <p:cNvSpPr/>
          <p:nvPr/>
        </p:nvSpPr>
        <p:spPr>
          <a:xfrm>
            <a:off x="6985964" y="5498836"/>
            <a:ext cx="1021326" cy="139361"/>
          </a:xfrm>
          <a:prstGeom prst="rect">
            <a:avLst/>
          </a:prstGeom>
          <a:noFill/>
          <a:ln/>
        </p:spPr>
        <p:txBody>
          <a:bodyPr wrap="none" lIns="0" tIns="0" rIns="0" bIns="0" rtlCol="0" anchor="t"/>
          <a:lstStyle/>
          <a:p>
            <a:pPr marL="0" indent="0" algn="ctr">
              <a:lnSpc>
                <a:spcPts val="1150"/>
              </a:lnSpc>
              <a:buNone/>
            </a:pPr>
            <a:r>
              <a:rPr lang="en-US" sz="1050" dirty="0">
                <a:solidFill>
                  <a:srgbClr val="67534F"/>
                </a:solidFill>
                <a:latin typeface="Montserrat" pitchFamily="34" charset="0"/>
                <a:ea typeface="Montserrat" pitchFamily="34" charset="-122"/>
                <a:cs typeface="Montserrat" pitchFamily="34" charset="-120"/>
              </a:rPr>
              <a:t>(X#9@P)</a:t>
            </a:r>
            <a:endParaRPr lang="en-US" sz="1050" dirty="0"/>
          </a:p>
        </p:txBody>
      </p:sp>
      <p:sp>
        <p:nvSpPr>
          <p:cNvPr id="18" name="Text 12"/>
          <p:cNvSpPr/>
          <p:nvPr/>
        </p:nvSpPr>
        <p:spPr>
          <a:xfrm>
            <a:off x="5712679" y="5298776"/>
            <a:ext cx="1021326" cy="139361"/>
          </a:xfrm>
          <a:prstGeom prst="rect">
            <a:avLst/>
          </a:prstGeom>
          <a:noFill/>
          <a:ln/>
        </p:spPr>
        <p:txBody>
          <a:bodyPr wrap="none" lIns="0" tIns="0" rIns="0" bIns="0" rtlCol="0" anchor="t"/>
          <a:lstStyle/>
          <a:p>
            <a:pPr marL="0" indent="0" algn="ctr">
              <a:lnSpc>
                <a:spcPts val="1150"/>
              </a:lnSpc>
              <a:buNone/>
            </a:pPr>
            <a:r>
              <a:rPr lang="en-US" sz="1050" dirty="0">
                <a:solidFill>
                  <a:srgbClr val="67534F"/>
                </a:solidFill>
                <a:latin typeface="Montserrat" pitchFamily="34" charset="0"/>
                <a:ea typeface="Montserrat" pitchFamily="34" charset="-122"/>
                <a:cs typeface="Montserrat" pitchFamily="34" charset="-120"/>
              </a:rPr>
              <a:t>Plain Data</a:t>
            </a:r>
            <a:endParaRPr lang="en-US" sz="1050" dirty="0"/>
          </a:p>
        </p:txBody>
      </p:sp>
      <p:sp>
        <p:nvSpPr>
          <p:cNvPr id="19" name="Text 13"/>
          <p:cNvSpPr/>
          <p:nvPr/>
        </p:nvSpPr>
        <p:spPr>
          <a:xfrm>
            <a:off x="5712679" y="5488823"/>
            <a:ext cx="1021326" cy="139361"/>
          </a:xfrm>
          <a:prstGeom prst="rect">
            <a:avLst/>
          </a:prstGeom>
          <a:noFill/>
          <a:ln/>
        </p:spPr>
        <p:txBody>
          <a:bodyPr wrap="none" lIns="0" tIns="0" rIns="0" bIns="0" rtlCol="0" anchor="t"/>
          <a:lstStyle/>
          <a:p>
            <a:pPr marL="0" indent="0" algn="ctr">
              <a:lnSpc>
                <a:spcPts val="1150"/>
              </a:lnSpc>
              <a:buNone/>
            </a:pPr>
            <a:r>
              <a:rPr lang="en-US" sz="1050" dirty="0">
                <a:solidFill>
                  <a:srgbClr val="67534F"/>
                </a:solidFill>
                <a:latin typeface="Montserrat" pitchFamily="34" charset="0"/>
                <a:ea typeface="Montserrat" pitchFamily="34" charset="-122"/>
                <a:cs typeface="Montserrat" pitchFamily="34" charset="-120"/>
              </a:rPr>
              <a:t>(HELLO)</a:t>
            </a:r>
            <a:endParaRPr lang="en-US" sz="10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402449" y="858203"/>
            <a:ext cx="3130034" cy="370761"/>
          </a:xfrm>
          <a:prstGeom prst="rect">
            <a:avLst/>
          </a:prstGeom>
          <a:noFill/>
          <a:ln/>
        </p:spPr>
        <p:txBody>
          <a:bodyPr wrap="none" lIns="0" tIns="0" rIns="0" bIns="0" rtlCol="0" anchor="t"/>
          <a:lstStyle/>
          <a:p>
            <a:pPr marL="0" indent="0" algn="l">
              <a:lnSpc>
                <a:spcPts val="2900"/>
              </a:lnSpc>
              <a:buNone/>
            </a:pPr>
            <a:r>
              <a:rPr lang="en-US" sz="2200" b="1" i="1" u="sng" dirty="0">
                <a:solidFill>
                  <a:srgbClr val="532418"/>
                </a:solidFill>
                <a:latin typeface="Arial" panose="020B0604020202020204" pitchFamily="34" charset="0"/>
                <a:ea typeface="Marcellus" pitchFamily="34" charset="-122"/>
                <a:cs typeface="Arial" panose="020B0604020202020204" pitchFamily="34" charset="0"/>
              </a:rPr>
              <a:t>PDCP Ciphering Process </a:t>
            </a:r>
            <a:endParaRPr lang="en-US" sz="2200" b="1" i="1" u="sng" dirty="0"/>
          </a:p>
        </p:txBody>
      </p:sp>
      <p:sp>
        <p:nvSpPr>
          <p:cNvPr id="3" name="Text 1"/>
          <p:cNvSpPr/>
          <p:nvPr/>
        </p:nvSpPr>
        <p:spPr>
          <a:xfrm>
            <a:off x="3402449" y="1328142"/>
            <a:ext cx="7825502" cy="193358"/>
          </a:xfrm>
          <a:prstGeom prst="rect">
            <a:avLst/>
          </a:prstGeom>
          <a:noFill/>
          <a:ln/>
        </p:spPr>
        <p:txBody>
          <a:bodyPr wrap="square" lIns="0" tIns="0" rIns="0" bIns="0" rtlCol="0" anchor="t"/>
          <a:lstStyle/>
          <a:p>
            <a:pPr marL="0" indent="0" algn="l">
              <a:lnSpc>
                <a:spcPts val="750"/>
              </a:lnSpc>
              <a:buNone/>
            </a:pPr>
            <a:r>
              <a:rPr lang="en-US" sz="750" dirty="0">
                <a:solidFill>
                  <a:srgbClr val="67534F"/>
                </a:solidFill>
                <a:latin typeface="Montserrat" pitchFamily="34" charset="0"/>
                <a:ea typeface="Montserrat" pitchFamily="34" charset="-122"/>
                <a:cs typeface="Montserrat" pitchFamily="34" charset="-120"/>
              </a:rPr>
              <a:t>PDCP ciphering is the fundamental process within 4G/5G networks that ensures the confidentiality and integrity of user data and control plane signaling. It transforms plain data into an unreadable format, safeguarding it from unauthorized access during wireless transmission.</a:t>
            </a:r>
            <a:endParaRPr lang="en-US" sz="750" dirty="0"/>
          </a:p>
        </p:txBody>
      </p:sp>
      <p:sp>
        <p:nvSpPr>
          <p:cNvPr id="4" name="Shape 2"/>
          <p:cNvSpPr/>
          <p:nvPr/>
        </p:nvSpPr>
        <p:spPr>
          <a:xfrm>
            <a:off x="3501628" y="1726049"/>
            <a:ext cx="99179" cy="446365"/>
          </a:xfrm>
          <a:prstGeom prst="roundRect">
            <a:avLst>
              <a:gd name="adj" fmla="val 42025"/>
            </a:avLst>
          </a:prstGeom>
          <a:solidFill>
            <a:srgbClr val="FFFFF4"/>
          </a:solidFill>
          <a:ln w="7620">
            <a:solidFill>
              <a:srgbClr val="FFE0CC"/>
            </a:solidFill>
            <a:prstDash val="solid"/>
          </a:ln>
        </p:spPr>
        <p:txBody>
          <a:bodyPr/>
          <a:lstStyle/>
          <a:p>
            <a:endParaRPr lang="en-IN"/>
          </a:p>
        </p:txBody>
      </p:sp>
      <p:sp>
        <p:nvSpPr>
          <p:cNvPr id="5" name="Shape 3"/>
          <p:cNvSpPr/>
          <p:nvPr/>
        </p:nvSpPr>
        <p:spPr>
          <a:xfrm>
            <a:off x="3402449" y="1657826"/>
            <a:ext cx="297656" cy="297656"/>
          </a:xfrm>
          <a:prstGeom prst="roundRect">
            <a:avLst>
              <a:gd name="adj" fmla="val 153600"/>
            </a:avLst>
          </a:prstGeom>
          <a:solidFill>
            <a:srgbClr val="FFFFF4"/>
          </a:solidFill>
          <a:ln w="7620">
            <a:solidFill>
              <a:srgbClr val="FFE0CC"/>
            </a:solidFill>
            <a:prstDash val="solid"/>
          </a:ln>
        </p:spPr>
        <p:txBody>
          <a:bodyPr/>
          <a:lstStyle/>
          <a:p>
            <a:endParaRPr lang="en-IN"/>
          </a:p>
        </p:txBody>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76863" y="1732240"/>
            <a:ext cx="148828" cy="148828"/>
          </a:xfrm>
          <a:prstGeom prst="rect">
            <a:avLst/>
          </a:prstGeom>
        </p:spPr>
      </p:pic>
      <p:sp>
        <p:nvSpPr>
          <p:cNvPr id="7" name="Text 4"/>
          <p:cNvSpPr/>
          <p:nvPr/>
        </p:nvSpPr>
        <p:spPr>
          <a:xfrm>
            <a:off x="3749635" y="1676400"/>
            <a:ext cx="1426488" cy="185380"/>
          </a:xfrm>
          <a:prstGeom prst="rect">
            <a:avLst/>
          </a:prstGeom>
          <a:noFill/>
          <a:ln/>
        </p:spPr>
        <p:txBody>
          <a:bodyPr wrap="none" lIns="0" tIns="0" rIns="0" bIns="0" rtlCol="0" anchor="t"/>
          <a:lstStyle/>
          <a:p>
            <a:pPr marL="0" indent="0" algn="l">
              <a:lnSpc>
                <a:spcPts val="1450"/>
              </a:lnSpc>
              <a:buNone/>
            </a:pPr>
            <a:r>
              <a:rPr lang="en-US" sz="1100" dirty="0">
                <a:solidFill>
                  <a:srgbClr val="67534F"/>
                </a:solidFill>
                <a:latin typeface="Arial" panose="020B0604020202020204" pitchFamily="34" charset="0"/>
                <a:ea typeface="Marcellus" pitchFamily="34" charset="-122"/>
                <a:cs typeface="Arial" panose="020B0604020202020204" pitchFamily="34" charset="0"/>
              </a:rPr>
              <a:t>1. Data Reception</a:t>
            </a:r>
            <a:endParaRPr lang="en-US" sz="1100" dirty="0"/>
          </a:p>
        </p:txBody>
      </p:sp>
      <p:sp>
        <p:nvSpPr>
          <p:cNvPr id="8" name="Text 5"/>
          <p:cNvSpPr/>
          <p:nvPr/>
        </p:nvSpPr>
        <p:spPr>
          <a:xfrm>
            <a:off x="3749635" y="1891546"/>
            <a:ext cx="7478316" cy="96679"/>
          </a:xfrm>
          <a:prstGeom prst="rect">
            <a:avLst/>
          </a:prstGeom>
          <a:noFill/>
          <a:ln/>
        </p:spPr>
        <p:txBody>
          <a:bodyPr wrap="none" lIns="0" tIns="0" rIns="0" bIns="0" rtlCol="0" anchor="t"/>
          <a:lstStyle/>
          <a:p>
            <a:pPr marL="0" indent="0" algn="l">
              <a:lnSpc>
                <a:spcPts val="750"/>
              </a:lnSpc>
              <a:buNone/>
            </a:pPr>
            <a:r>
              <a:rPr lang="en-US" sz="750" dirty="0">
                <a:solidFill>
                  <a:srgbClr val="67534F"/>
                </a:solidFill>
                <a:latin typeface="Montserrat" pitchFamily="34" charset="0"/>
                <a:ea typeface="Montserrat" pitchFamily="34" charset="-122"/>
                <a:cs typeface="Montserrat" pitchFamily="34" charset="-120"/>
              </a:rPr>
              <a:t>The PDCP layer receives user data (PDCP SDU) from the upper IP layer, ready for secure transmission.</a:t>
            </a:r>
            <a:endParaRPr lang="en-US" sz="750" dirty="0"/>
          </a:p>
        </p:txBody>
      </p:sp>
      <p:sp>
        <p:nvSpPr>
          <p:cNvPr id="9" name="Shape 6"/>
          <p:cNvSpPr/>
          <p:nvPr/>
        </p:nvSpPr>
        <p:spPr>
          <a:xfrm>
            <a:off x="3650456" y="2370892"/>
            <a:ext cx="99179" cy="446365"/>
          </a:xfrm>
          <a:prstGeom prst="roundRect">
            <a:avLst>
              <a:gd name="adj" fmla="val 42025"/>
            </a:avLst>
          </a:prstGeom>
          <a:solidFill>
            <a:srgbClr val="FFFFF4"/>
          </a:solidFill>
          <a:ln w="7620">
            <a:solidFill>
              <a:srgbClr val="FFE0CC"/>
            </a:solidFill>
            <a:prstDash val="solid"/>
          </a:ln>
        </p:spPr>
        <p:txBody>
          <a:bodyPr/>
          <a:lstStyle/>
          <a:p>
            <a:endParaRPr lang="en-IN"/>
          </a:p>
        </p:txBody>
      </p:sp>
      <p:sp>
        <p:nvSpPr>
          <p:cNvPr id="10" name="Shape 7"/>
          <p:cNvSpPr/>
          <p:nvPr/>
        </p:nvSpPr>
        <p:spPr>
          <a:xfrm>
            <a:off x="3551277" y="2302669"/>
            <a:ext cx="297656" cy="297656"/>
          </a:xfrm>
          <a:prstGeom prst="roundRect">
            <a:avLst>
              <a:gd name="adj" fmla="val 153600"/>
            </a:avLst>
          </a:prstGeom>
          <a:solidFill>
            <a:srgbClr val="FFFFF4"/>
          </a:solidFill>
          <a:ln w="7620">
            <a:solidFill>
              <a:srgbClr val="FFE0CC"/>
            </a:solidFill>
            <a:prstDash val="solid"/>
          </a:ln>
        </p:spPr>
        <p:txBody>
          <a:bodyPr/>
          <a:lstStyle/>
          <a:p>
            <a:endParaRPr lang="en-IN"/>
          </a:p>
        </p:txBody>
      </p:sp>
      <p:pic>
        <p:nvPicPr>
          <p:cNvPr id="11"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625691" y="2377083"/>
            <a:ext cx="148828" cy="148828"/>
          </a:xfrm>
          <a:prstGeom prst="rect">
            <a:avLst/>
          </a:prstGeom>
        </p:spPr>
      </p:pic>
      <p:sp>
        <p:nvSpPr>
          <p:cNvPr id="12" name="Text 8"/>
          <p:cNvSpPr/>
          <p:nvPr/>
        </p:nvSpPr>
        <p:spPr>
          <a:xfrm>
            <a:off x="3898463" y="2321243"/>
            <a:ext cx="1426488" cy="185380"/>
          </a:xfrm>
          <a:prstGeom prst="rect">
            <a:avLst/>
          </a:prstGeom>
          <a:noFill/>
          <a:ln/>
        </p:spPr>
        <p:txBody>
          <a:bodyPr wrap="none" lIns="0" tIns="0" rIns="0" bIns="0" rtlCol="0" anchor="t"/>
          <a:lstStyle/>
          <a:p>
            <a:pPr marL="0" indent="0" algn="l">
              <a:lnSpc>
                <a:spcPts val="1450"/>
              </a:lnSpc>
              <a:buNone/>
            </a:pPr>
            <a:r>
              <a:rPr lang="en-US" sz="1100" dirty="0">
                <a:solidFill>
                  <a:srgbClr val="67534F"/>
                </a:solidFill>
                <a:latin typeface="Arial" panose="020B0604020202020204" pitchFamily="34" charset="0"/>
                <a:ea typeface="Marcellus" pitchFamily="34" charset="-122"/>
                <a:cs typeface="Arial" panose="020B0604020202020204" pitchFamily="34" charset="0"/>
              </a:rPr>
              <a:t>2. Key Selection</a:t>
            </a:r>
            <a:endParaRPr lang="en-US" sz="1100" dirty="0"/>
          </a:p>
        </p:txBody>
      </p:sp>
      <p:sp>
        <p:nvSpPr>
          <p:cNvPr id="13" name="Text 9"/>
          <p:cNvSpPr/>
          <p:nvPr/>
        </p:nvSpPr>
        <p:spPr>
          <a:xfrm>
            <a:off x="3898463" y="2536388"/>
            <a:ext cx="7329488" cy="96679"/>
          </a:xfrm>
          <a:prstGeom prst="rect">
            <a:avLst/>
          </a:prstGeom>
          <a:noFill/>
          <a:ln/>
        </p:spPr>
        <p:txBody>
          <a:bodyPr wrap="none" lIns="0" tIns="0" rIns="0" bIns="0" rtlCol="0" anchor="t"/>
          <a:lstStyle/>
          <a:p>
            <a:pPr marL="0" indent="0" algn="l">
              <a:lnSpc>
                <a:spcPts val="750"/>
              </a:lnSpc>
              <a:buNone/>
            </a:pPr>
            <a:r>
              <a:rPr lang="en-US" sz="750" dirty="0">
                <a:solidFill>
                  <a:srgbClr val="67534F"/>
                </a:solidFill>
                <a:latin typeface="Montserrat" pitchFamily="34" charset="0"/>
                <a:ea typeface="Montserrat" pitchFamily="34" charset="-122"/>
                <a:cs typeface="Montserrat" pitchFamily="34" charset="-120"/>
              </a:rPr>
              <a:t>Based on network configuration and security policies, the appropriate ciphering key and security parameters are selected.</a:t>
            </a:r>
            <a:endParaRPr lang="en-US" sz="750" dirty="0"/>
          </a:p>
        </p:txBody>
      </p:sp>
      <p:sp>
        <p:nvSpPr>
          <p:cNvPr id="14" name="Shape 10"/>
          <p:cNvSpPr/>
          <p:nvPr/>
        </p:nvSpPr>
        <p:spPr>
          <a:xfrm>
            <a:off x="3799284" y="3015734"/>
            <a:ext cx="99179" cy="446365"/>
          </a:xfrm>
          <a:prstGeom prst="roundRect">
            <a:avLst>
              <a:gd name="adj" fmla="val 42025"/>
            </a:avLst>
          </a:prstGeom>
          <a:solidFill>
            <a:srgbClr val="FFFFF4"/>
          </a:solidFill>
          <a:ln w="7620">
            <a:solidFill>
              <a:srgbClr val="FFE0CC"/>
            </a:solidFill>
            <a:prstDash val="solid"/>
          </a:ln>
        </p:spPr>
        <p:txBody>
          <a:bodyPr/>
          <a:lstStyle/>
          <a:p>
            <a:endParaRPr lang="en-IN"/>
          </a:p>
        </p:txBody>
      </p:sp>
      <p:sp>
        <p:nvSpPr>
          <p:cNvPr id="15" name="Shape 11"/>
          <p:cNvSpPr/>
          <p:nvPr/>
        </p:nvSpPr>
        <p:spPr>
          <a:xfrm>
            <a:off x="3700105" y="2947511"/>
            <a:ext cx="297656" cy="297656"/>
          </a:xfrm>
          <a:prstGeom prst="roundRect">
            <a:avLst>
              <a:gd name="adj" fmla="val 153600"/>
            </a:avLst>
          </a:prstGeom>
          <a:solidFill>
            <a:srgbClr val="FFFFF4"/>
          </a:solidFill>
          <a:ln w="7620">
            <a:solidFill>
              <a:srgbClr val="FFE0CC"/>
            </a:solidFill>
            <a:prstDash val="solid"/>
          </a:ln>
        </p:spPr>
        <p:txBody>
          <a:bodyPr/>
          <a:lstStyle/>
          <a:p>
            <a:endParaRPr lang="en-IN"/>
          </a:p>
        </p:txBody>
      </p:sp>
      <p:pic>
        <p:nvPicPr>
          <p:cNvPr id="16"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774519" y="3021925"/>
            <a:ext cx="148828" cy="148828"/>
          </a:xfrm>
          <a:prstGeom prst="rect">
            <a:avLst/>
          </a:prstGeom>
        </p:spPr>
      </p:pic>
      <p:sp>
        <p:nvSpPr>
          <p:cNvPr id="17" name="Text 12"/>
          <p:cNvSpPr/>
          <p:nvPr/>
        </p:nvSpPr>
        <p:spPr>
          <a:xfrm>
            <a:off x="4047292" y="2966085"/>
            <a:ext cx="1426488" cy="185380"/>
          </a:xfrm>
          <a:prstGeom prst="rect">
            <a:avLst/>
          </a:prstGeom>
          <a:noFill/>
          <a:ln/>
        </p:spPr>
        <p:txBody>
          <a:bodyPr wrap="none" lIns="0" tIns="0" rIns="0" bIns="0" rtlCol="0" anchor="t"/>
          <a:lstStyle/>
          <a:p>
            <a:pPr marL="0" indent="0" algn="l">
              <a:lnSpc>
                <a:spcPts val="1450"/>
              </a:lnSpc>
              <a:buNone/>
            </a:pPr>
            <a:r>
              <a:rPr lang="en-US" sz="1100" dirty="0">
                <a:solidFill>
                  <a:srgbClr val="67534F"/>
                </a:solidFill>
                <a:latin typeface="Arial" panose="020B0604020202020204" pitchFamily="34" charset="0"/>
                <a:ea typeface="Marcellus" pitchFamily="34" charset="-122"/>
                <a:cs typeface="Arial" panose="020B0604020202020204" pitchFamily="34" charset="0"/>
              </a:rPr>
              <a:t>3. Parameter Setup</a:t>
            </a:r>
            <a:endParaRPr lang="en-US" sz="1100" dirty="0"/>
          </a:p>
        </p:txBody>
      </p:sp>
      <p:sp>
        <p:nvSpPr>
          <p:cNvPr id="18" name="Text 13"/>
          <p:cNvSpPr/>
          <p:nvPr/>
        </p:nvSpPr>
        <p:spPr>
          <a:xfrm>
            <a:off x="4047292" y="3181231"/>
            <a:ext cx="7180659" cy="96679"/>
          </a:xfrm>
          <a:prstGeom prst="rect">
            <a:avLst/>
          </a:prstGeom>
          <a:noFill/>
          <a:ln/>
        </p:spPr>
        <p:txBody>
          <a:bodyPr wrap="none" lIns="0" tIns="0" rIns="0" bIns="0" rtlCol="0" anchor="t"/>
          <a:lstStyle/>
          <a:p>
            <a:pPr marL="0" indent="0" algn="l">
              <a:lnSpc>
                <a:spcPts val="750"/>
              </a:lnSpc>
              <a:buNone/>
            </a:pPr>
            <a:r>
              <a:rPr lang="en-US" sz="750" dirty="0">
                <a:solidFill>
                  <a:srgbClr val="67534F"/>
                </a:solidFill>
                <a:latin typeface="Montserrat" pitchFamily="34" charset="0"/>
                <a:ea typeface="Montserrat" pitchFamily="34" charset="-122"/>
                <a:cs typeface="Montserrat" pitchFamily="34" charset="-120"/>
              </a:rPr>
              <a:t>Critical parameters such as the COUNT value, bearer identity, and data direction (Uplink/Downlink) are prepared for the ciphering algorithm.</a:t>
            </a:r>
            <a:endParaRPr lang="en-US" sz="750" dirty="0"/>
          </a:p>
        </p:txBody>
      </p:sp>
      <p:sp>
        <p:nvSpPr>
          <p:cNvPr id="19" name="Shape 14"/>
          <p:cNvSpPr/>
          <p:nvPr/>
        </p:nvSpPr>
        <p:spPr>
          <a:xfrm>
            <a:off x="3948112" y="3660577"/>
            <a:ext cx="99179" cy="446365"/>
          </a:xfrm>
          <a:prstGeom prst="roundRect">
            <a:avLst>
              <a:gd name="adj" fmla="val 42025"/>
            </a:avLst>
          </a:prstGeom>
          <a:solidFill>
            <a:srgbClr val="FFFFF4"/>
          </a:solidFill>
          <a:ln w="7620">
            <a:solidFill>
              <a:srgbClr val="FFE0CC"/>
            </a:solidFill>
            <a:prstDash val="solid"/>
          </a:ln>
        </p:spPr>
        <p:txBody>
          <a:bodyPr/>
          <a:lstStyle/>
          <a:p>
            <a:endParaRPr lang="en-IN"/>
          </a:p>
        </p:txBody>
      </p:sp>
      <p:sp>
        <p:nvSpPr>
          <p:cNvPr id="20" name="Shape 15"/>
          <p:cNvSpPr/>
          <p:nvPr/>
        </p:nvSpPr>
        <p:spPr>
          <a:xfrm>
            <a:off x="3848933" y="3592354"/>
            <a:ext cx="297656" cy="297656"/>
          </a:xfrm>
          <a:prstGeom prst="roundRect">
            <a:avLst>
              <a:gd name="adj" fmla="val 153600"/>
            </a:avLst>
          </a:prstGeom>
          <a:solidFill>
            <a:srgbClr val="FFFFF4"/>
          </a:solidFill>
          <a:ln w="7620">
            <a:solidFill>
              <a:srgbClr val="FFE0CC"/>
            </a:solidFill>
            <a:prstDash val="solid"/>
          </a:ln>
        </p:spPr>
        <p:txBody>
          <a:bodyPr/>
          <a:lstStyle/>
          <a:p>
            <a:endParaRPr lang="en-IN"/>
          </a:p>
        </p:txBody>
      </p:sp>
      <p:pic>
        <p:nvPicPr>
          <p:cNvPr id="21" name="Image 3"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923348" y="3666768"/>
            <a:ext cx="148828" cy="148828"/>
          </a:xfrm>
          <a:prstGeom prst="rect">
            <a:avLst/>
          </a:prstGeom>
        </p:spPr>
      </p:pic>
      <p:sp>
        <p:nvSpPr>
          <p:cNvPr id="22" name="Text 16"/>
          <p:cNvSpPr/>
          <p:nvPr/>
        </p:nvSpPr>
        <p:spPr>
          <a:xfrm>
            <a:off x="4196120" y="3610928"/>
            <a:ext cx="1426488" cy="185380"/>
          </a:xfrm>
          <a:prstGeom prst="rect">
            <a:avLst/>
          </a:prstGeom>
          <a:noFill/>
          <a:ln/>
        </p:spPr>
        <p:txBody>
          <a:bodyPr wrap="none" lIns="0" tIns="0" rIns="0" bIns="0" rtlCol="0" anchor="t"/>
          <a:lstStyle/>
          <a:p>
            <a:pPr marL="0" indent="0" algn="l">
              <a:lnSpc>
                <a:spcPts val="1450"/>
              </a:lnSpc>
              <a:buNone/>
            </a:pPr>
            <a:r>
              <a:rPr lang="en-US" sz="1100" dirty="0">
                <a:solidFill>
                  <a:srgbClr val="67534F"/>
                </a:solidFill>
                <a:latin typeface="Arial" panose="020B0604020202020204" pitchFamily="34" charset="0"/>
                <a:ea typeface="Marcellus" pitchFamily="34" charset="-122"/>
                <a:cs typeface="Arial" panose="020B0604020202020204" pitchFamily="34" charset="0"/>
              </a:rPr>
              <a:t>4. Encryption</a:t>
            </a:r>
            <a:endParaRPr lang="en-US" sz="1100" dirty="0"/>
          </a:p>
        </p:txBody>
      </p:sp>
      <p:sp>
        <p:nvSpPr>
          <p:cNvPr id="23" name="Text 17"/>
          <p:cNvSpPr/>
          <p:nvPr/>
        </p:nvSpPr>
        <p:spPr>
          <a:xfrm>
            <a:off x="4196120" y="3826073"/>
            <a:ext cx="7031831" cy="96679"/>
          </a:xfrm>
          <a:prstGeom prst="rect">
            <a:avLst/>
          </a:prstGeom>
          <a:noFill/>
          <a:ln/>
        </p:spPr>
        <p:txBody>
          <a:bodyPr wrap="none" lIns="0" tIns="0" rIns="0" bIns="0" rtlCol="0" anchor="t"/>
          <a:lstStyle/>
          <a:p>
            <a:pPr marL="0" indent="0" algn="l">
              <a:lnSpc>
                <a:spcPts val="750"/>
              </a:lnSpc>
              <a:buNone/>
            </a:pPr>
            <a:r>
              <a:rPr lang="en-US" sz="750" dirty="0">
                <a:solidFill>
                  <a:srgbClr val="67534F"/>
                </a:solidFill>
                <a:latin typeface="Montserrat" pitchFamily="34" charset="0"/>
                <a:ea typeface="Montserrat" pitchFamily="34" charset="-122"/>
                <a:cs typeface="Montserrat" pitchFamily="34" charset="-120"/>
              </a:rPr>
              <a:t>The selected ciphering algorithm applies the key and parameters to the PDCP SDU, converting it into encrypted data (ciphertext).</a:t>
            </a:r>
            <a:endParaRPr lang="en-US" sz="750" dirty="0"/>
          </a:p>
        </p:txBody>
      </p:sp>
      <p:sp>
        <p:nvSpPr>
          <p:cNvPr id="24" name="Shape 18"/>
          <p:cNvSpPr/>
          <p:nvPr/>
        </p:nvSpPr>
        <p:spPr>
          <a:xfrm>
            <a:off x="3799284" y="4305419"/>
            <a:ext cx="99179" cy="446365"/>
          </a:xfrm>
          <a:prstGeom prst="roundRect">
            <a:avLst>
              <a:gd name="adj" fmla="val 42025"/>
            </a:avLst>
          </a:prstGeom>
          <a:solidFill>
            <a:srgbClr val="FFFFF4"/>
          </a:solidFill>
          <a:ln w="7620">
            <a:solidFill>
              <a:srgbClr val="FFE0CC"/>
            </a:solidFill>
            <a:prstDash val="solid"/>
          </a:ln>
        </p:spPr>
        <p:txBody>
          <a:bodyPr/>
          <a:lstStyle/>
          <a:p>
            <a:endParaRPr lang="en-IN"/>
          </a:p>
        </p:txBody>
      </p:sp>
      <p:sp>
        <p:nvSpPr>
          <p:cNvPr id="25" name="Shape 19"/>
          <p:cNvSpPr/>
          <p:nvPr/>
        </p:nvSpPr>
        <p:spPr>
          <a:xfrm>
            <a:off x="3700105" y="4237196"/>
            <a:ext cx="297656" cy="297656"/>
          </a:xfrm>
          <a:prstGeom prst="roundRect">
            <a:avLst>
              <a:gd name="adj" fmla="val 153600"/>
            </a:avLst>
          </a:prstGeom>
          <a:solidFill>
            <a:srgbClr val="FFFFF4"/>
          </a:solidFill>
          <a:ln w="7620">
            <a:solidFill>
              <a:srgbClr val="FFE0CC"/>
            </a:solidFill>
            <a:prstDash val="solid"/>
          </a:ln>
        </p:spPr>
        <p:txBody>
          <a:bodyPr/>
          <a:lstStyle/>
          <a:p>
            <a:endParaRPr lang="en-IN"/>
          </a:p>
        </p:txBody>
      </p:sp>
      <p:pic>
        <p:nvPicPr>
          <p:cNvPr id="26" name="Image 4"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774519" y="4311610"/>
            <a:ext cx="148828" cy="148828"/>
          </a:xfrm>
          <a:prstGeom prst="rect">
            <a:avLst/>
          </a:prstGeom>
        </p:spPr>
      </p:pic>
      <p:sp>
        <p:nvSpPr>
          <p:cNvPr id="27" name="Text 20"/>
          <p:cNvSpPr/>
          <p:nvPr/>
        </p:nvSpPr>
        <p:spPr>
          <a:xfrm>
            <a:off x="4047292" y="4255770"/>
            <a:ext cx="1426488" cy="185380"/>
          </a:xfrm>
          <a:prstGeom prst="rect">
            <a:avLst/>
          </a:prstGeom>
          <a:noFill/>
          <a:ln/>
        </p:spPr>
        <p:txBody>
          <a:bodyPr wrap="none" lIns="0" tIns="0" rIns="0" bIns="0" rtlCol="0" anchor="t"/>
          <a:lstStyle/>
          <a:p>
            <a:pPr marL="0" indent="0" algn="l">
              <a:lnSpc>
                <a:spcPts val="1450"/>
              </a:lnSpc>
              <a:buNone/>
            </a:pPr>
            <a:r>
              <a:rPr lang="en-US" sz="1100" dirty="0">
                <a:solidFill>
                  <a:srgbClr val="67534F"/>
                </a:solidFill>
                <a:latin typeface="Arial" panose="020B0604020202020204" pitchFamily="34" charset="0"/>
                <a:ea typeface="Marcellus" pitchFamily="34" charset="-122"/>
                <a:cs typeface="Arial" panose="020B0604020202020204" pitchFamily="34" charset="0"/>
              </a:rPr>
              <a:t>5. PDU Generation</a:t>
            </a:r>
            <a:endParaRPr lang="en-US" sz="1100" dirty="0"/>
          </a:p>
        </p:txBody>
      </p:sp>
      <p:sp>
        <p:nvSpPr>
          <p:cNvPr id="28" name="Text 21"/>
          <p:cNvSpPr/>
          <p:nvPr/>
        </p:nvSpPr>
        <p:spPr>
          <a:xfrm>
            <a:off x="4047292" y="4470916"/>
            <a:ext cx="7180659" cy="96679"/>
          </a:xfrm>
          <a:prstGeom prst="rect">
            <a:avLst/>
          </a:prstGeom>
          <a:noFill/>
          <a:ln/>
        </p:spPr>
        <p:txBody>
          <a:bodyPr wrap="none" lIns="0" tIns="0" rIns="0" bIns="0" rtlCol="0" anchor="t"/>
          <a:lstStyle/>
          <a:p>
            <a:pPr marL="0" indent="0" algn="l">
              <a:lnSpc>
                <a:spcPts val="750"/>
              </a:lnSpc>
              <a:buNone/>
            </a:pPr>
            <a:r>
              <a:rPr lang="en-US" sz="750" dirty="0">
                <a:solidFill>
                  <a:srgbClr val="67534F"/>
                </a:solidFill>
                <a:latin typeface="Montserrat" pitchFamily="34" charset="0"/>
                <a:ea typeface="Montserrat" pitchFamily="34" charset="-122"/>
                <a:cs typeface="Montserrat" pitchFamily="34" charset="-120"/>
              </a:rPr>
              <a:t>The encrypted data is then encapsulated along with a PDCP header to form the Encrypted PDCP PDU.</a:t>
            </a:r>
            <a:endParaRPr lang="en-US" sz="750" dirty="0"/>
          </a:p>
        </p:txBody>
      </p:sp>
      <p:sp>
        <p:nvSpPr>
          <p:cNvPr id="29" name="Shape 22"/>
          <p:cNvSpPr/>
          <p:nvPr/>
        </p:nvSpPr>
        <p:spPr>
          <a:xfrm>
            <a:off x="3650456" y="4950262"/>
            <a:ext cx="99179" cy="457914"/>
          </a:xfrm>
          <a:prstGeom prst="roundRect">
            <a:avLst>
              <a:gd name="adj" fmla="val 42025"/>
            </a:avLst>
          </a:prstGeom>
          <a:solidFill>
            <a:srgbClr val="FFFFF4"/>
          </a:solidFill>
          <a:ln w="7620">
            <a:solidFill>
              <a:srgbClr val="FFE0CC"/>
            </a:solidFill>
            <a:prstDash val="solid"/>
          </a:ln>
        </p:spPr>
        <p:txBody>
          <a:bodyPr/>
          <a:lstStyle/>
          <a:p>
            <a:endParaRPr lang="en-IN"/>
          </a:p>
        </p:txBody>
      </p:sp>
      <p:sp>
        <p:nvSpPr>
          <p:cNvPr id="30" name="Shape 23"/>
          <p:cNvSpPr/>
          <p:nvPr/>
        </p:nvSpPr>
        <p:spPr>
          <a:xfrm>
            <a:off x="3551277" y="4882039"/>
            <a:ext cx="297656" cy="297656"/>
          </a:xfrm>
          <a:prstGeom prst="roundRect">
            <a:avLst>
              <a:gd name="adj" fmla="val 153600"/>
            </a:avLst>
          </a:prstGeom>
          <a:solidFill>
            <a:srgbClr val="FFFFF4"/>
          </a:solidFill>
          <a:ln w="7620">
            <a:solidFill>
              <a:srgbClr val="FFE0CC"/>
            </a:solidFill>
            <a:prstDash val="solid"/>
          </a:ln>
        </p:spPr>
        <p:txBody>
          <a:bodyPr/>
          <a:lstStyle/>
          <a:p>
            <a:endParaRPr lang="en-IN"/>
          </a:p>
        </p:txBody>
      </p:sp>
      <p:pic>
        <p:nvPicPr>
          <p:cNvPr id="31" name="Image 5"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25691" y="4956453"/>
            <a:ext cx="148828" cy="148828"/>
          </a:xfrm>
          <a:prstGeom prst="rect">
            <a:avLst/>
          </a:prstGeom>
        </p:spPr>
      </p:pic>
      <p:sp>
        <p:nvSpPr>
          <p:cNvPr id="32" name="Text 24"/>
          <p:cNvSpPr/>
          <p:nvPr/>
        </p:nvSpPr>
        <p:spPr>
          <a:xfrm>
            <a:off x="3898463" y="4900613"/>
            <a:ext cx="1426488" cy="185380"/>
          </a:xfrm>
          <a:prstGeom prst="rect">
            <a:avLst/>
          </a:prstGeom>
          <a:noFill/>
          <a:ln/>
        </p:spPr>
        <p:txBody>
          <a:bodyPr wrap="none" lIns="0" tIns="0" rIns="0" bIns="0" rtlCol="0" anchor="t"/>
          <a:lstStyle/>
          <a:p>
            <a:pPr marL="0" indent="0" algn="l">
              <a:lnSpc>
                <a:spcPts val="1450"/>
              </a:lnSpc>
              <a:buNone/>
            </a:pPr>
            <a:r>
              <a:rPr lang="en-US" sz="1100" dirty="0">
                <a:solidFill>
                  <a:srgbClr val="67534F"/>
                </a:solidFill>
                <a:latin typeface="Arial" panose="020B0604020202020204" pitchFamily="34" charset="0"/>
                <a:ea typeface="Marcellus" pitchFamily="34" charset="-122"/>
                <a:cs typeface="Arial" panose="020B0604020202020204" pitchFamily="34" charset="0"/>
              </a:rPr>
              <a:t>6. Forwarding to RLC</a:t>
            </a:r>
            <a:endParaRPr lang="en-US" sz="1100" dirty="0"/>
          </a:p>
        </p:txBody>
      </p:sp>
      <p:sp>
        <p:nvSpPr>
          <p:cNvPr id="33" name="Text 25"/>
          <p:cNvSpPr/>
          <p:nvPr/>
        </p:nvSpPr>
        <p:spPr>
          <a:xfrm>
            <a:off x="3898463" y="5115758"/>
            <a:ext cx="7329488" cy="193358"/>
          </a:xfrm>
          <a:prstGeom prst="rect">
            <a:avLst/>
          </a:prstGeom>
          <a:noFill/>
          <a:ln/>
        </p:spPr>
        <p:txBody>
          <a:bodyPr wrap="square" lIns="0" tIns="0" rIns="0" bIns="0" rtlCol="0" anchor="t"/>
          <a:lstStyle/>
          <a:p>
            <a:pPr marL="0" indent="0" algn="l">
              <a:lnSpc>
                <a:spcPts val="750"/>
              </a:lnSpc>
              <a:buNone/>
            </a:pPr>
            <a:r>
              <a:rPr lang="en-US" sz="750" dirty="0">
                <a:solidFill>
                  <a:srgbClr val="67534F"/>
                </a:solidFill>
                <a:latin typeface="Montserrat" pitchFamily="34" charset="0"/>
                <a:ea typeface="Montserrat" pitchFamily="34" charset="-122"/>
                <a:cs typeface="Montserrat" pitchFamily="34" charset="-120"/>
              </a:rPr>
              <a:t>The Encrypted PDCP PDU is forwarded to the Radio Link Control (RLC) layer for segmentation, retransmission handling, and eventual transmission over the air interface.</a:t>
            </a:r>
            <a:endParaRPr lang="en-US" sz="750" dirty="0"/>
          </a:p>
        </p:txBody>
      </p:sp>
      <p:sp>
        <p:nvSpPr>
          <p:cNvPr id="34" name="Text 26"/>
          <p:cNvSpPr/>
          <p:nvPr/>
        </p:nvSpPr>
        <p:spPr>
          <a:xfrm>
            <a:off x="3402449" y="5482709"/>
            <a:ext cx="2282428" cy="296704"/>
          </a:xfrm>
          <a:prstGeom prst="rect">
            <a:avLst/>
          </a:prstGeom>
          <a:noFill/>
          <a:ln/>
        </p:spPr>
        <p:txBody>
          <a:bodyPr wrap="none" lIns="0" tIns="0" rIns="0" bIns="0" rtlCol="0" anchor="t"/>
          <a:lstStyle/>
          <a:p>
            <a:pPr marL="0" indent="0" algn="l">
              <a:lnSpc>
                <a:spcPts val="2300"/>
              </a:lnSpc>
              <a:buNone/>
            </a:pPr>
            <a:r>
              <a:rPr lang="en-US" sz="1750" b="1" i="1" u="sng" dirty="0">
                <a:solidFill>
                  <a:srgbClr val="532418"/>
                </a:solidFill>
                <a:latin typeface="Arial" panose="020B0604020202020204" pitchFamily="34" charset="0"/>
                <a:ea typeface="Marcellus" pitchFamily="34" charset="-122"/>
                <a:cs typeface="Arial" panose="020B0604020202020204" pitchFamily="34" charset="0"/>
              </a:rPr>
              <a:t>Key Characteristics</a:t>
            </a:r>
            <a:endParaRPr lang="en-US" sz="1750" b="1" i="1" u="sng" dirty="0"/>
          </a:p>
        </p:txBody>
      </p:sp>
      <p:sp>
        <p:nvSpPr>
          <p:cNvPr id="35" name="Shape 27"/>
          <p:cNvSpPr/>
          <p:nvPr/>
        </p:nvSpPr>
        <p:spPr>
          <a:xfrm>
            <a:off x="3402449" y="5853827"/>
            <a:ext cx="3887986" cy="734020"/>
          </a:xfrm>
          <a:prstGeom prst="roundRect">
            <a:avLst>
              <a:gd name="adj" fmla="val 5678"/>
            </a:avLst>
          </a:prstGeom>
          <a:solidFill>
            <a:srgbClr val="FFFFF4">
              <a:alpha val="95000"/>
            </a:srgbClr>
          </a:solidFill>
          <a:ln w="15240">
            <a:solidFill>
              <a:srgbClr val="FFE0CC"/>
            </a:solidFill>
            <a:prstDash val="solid"/>
          </a:ln>
        </p:spPr>
        <p:txBody>
          <a:bodyPr/>
          <a:lstStyle/>
          <a:p>
            <a:endParaRPr lang="en-IN"/>
          </a:p>
        </p:txBody>
      </p:sp>
      <p:sp>
        <p:nvSpPr>
          <p:cNvPr id="36" name="Text 28"/>
          <p:cNvSpPr/>
          <p:nvPr/>
        </p:nvSpPr>
        <p:spPr>
          <a:xfrm>
            <a:off x="3516868" y="5968246"/>
            <a:ext cx="1426488" cy="185380"/>
          </a:xfrm>
          <a:prstGeom prst="rect">
            <a:avLst/>
          </a:prstGeom>
          <a:noFill/>
          <a:ln/>
        </p:spPr>
        <p:txBody>
          <a:bodyPr wrap="none" lIns="0" tIns="0" rIns="0" bIns="0" rtlCol="0" anchor="t"/>
          <a:lstStyle/>
          <a:p>
            <a:pPr marL="0" indent="0" algn="l">
              <a:lnSpc>
                <a:spcPts val="1450"/>
              </a:lnSpc>
              <a:buNone/>
            </a:pPr>
            <a:r>
              <a:rPr lang="en-US" sz="1100" dirty="0">
                <a:solidFill>
                  <a:srgbClr val="67534F"/>
                </a:solidFill>
                <a:latin typeface="Arial" panose="020B0604020202020204" pitchFamily="34" charset="0"/>
                <a:ea typeface="Marcellus" pitchFamily="34" charset="-122"/>
                <a:cs typeface="Arial" panose="020B0604020202020204" pitchFamily="34" charset="0"/>
              </a:rPr>
              <a:t>Bidirectional</a:t>
            </a:r>
            <a:endParaRPr lang="en-US" sz="1100" dirty="0"/>
          </a:p>
        </p:txBody>
      </p:sp>
      <p:sp>
        <p:nvSpPr>
          <p:cNvPr id="37" name="Text 29"/>
          <p:cNvSpPr/>
          <p:nvPr/>
        </p:nvSpPr>
        <p:spPr>
          <a:xfrm>
            <a:off x="3516868" y="6183392"/>
            <a:ext cx="3659148" cy="290036"/>
          </a:xfrm>
          <a:prstGeom prst="rect">
            <a:avLst/>
          </a:prstGeom>
          <a:noFill/>
          <a:ln/>
        </p:spPr>
        <p:txBody>
          <a:bodyPr wrap="square" lIns="0" tIns="0" rIns="0" bIns="0" rtlCol="0" anchor="t"/>
          <a:lstStyle/>
          <a:p>
            <a:pPr marL="0" indent="0" algn="l">
              <a:lnSpc>
                <a:spcPts val="750"/>
              </a:lnSpc>
              <a:buNone/>
            </a:pPr>
            <a:r>
              <a:rPr lang="en-US" sz="750" dirty="0">
                <a:solidFill>
                  <a:srgbClr val="67534F"/>
                </a:solidFill>
                <a:latin typeface="Montserrat" pitchFamily="34" charset="0"/>
                <a:ea typeface="Montserrat" pitchFamily="34" charset="-122"/>
                <a:cs typeface="Montserrat" pitchFamily="34" charset="-120"/>
              </a:rPr>
              <a:t>The ciphering process is applied uniformly for both uplink (device to network) and downlink (network to device) data flows, ensuring end-to-end security.</a:t>
            </a:r>
            <a:endParaRPr lang="en-US" sz="750" dirty="0"/>
          </a:p>
        </p:txBody>
      </p:sp>
      <p:sp>
        <p:nvSpPr>
          <p:cNvPr id="38" name="Shape 30"/>
          <p:cNvSpPr/>
          <p:nvPr/>
        </p:nvSpPr>
        <p:spPr>
          <a:xfrm>
            <a:off x="7339965" y="5853827"/>
            <a:ext cx="3887986" cy="734020"/>
          </a:xfrm>
          <a:prstGeom prst="roundRect">
            <a:avLst>
              <a:gd name="adj" fmla="val 5678"/>
            </a:avLst>
          </a:prstGeom>
          <a:solidFill>
            <a:srgbClr val="FFFFF4">
              <a:alpha val="95000"/>
            </a:srgbClr>
          </a:solidFill>
          <a:ln w="15240">
            <a:solidFill>
              <a:srgbClr val="FFE0CC"/>
            </a:solidFill>
            <a:prstDash val="solid"/>
          </a:ln>
        </p:spPr>
        <p:txBody>
          <a:bodyPr/>
          <a:lstStyle/>
          <a:p>
            <a:endParaRPr lang="en-IN"/>
          </a:p>
        </p:txBody>
      </p:sp>
      <p:sp>
        <p:nvSpPr>
          <p:cNvPr id="39" name="Text 31"/>
          <p:cNvSpPr/>
          <p:nvPr/>
        </p:nvSpPr>
        <p:spPr>
          <a:xfrm>
            <a:off x="7454384" y="5968246"/>
            <a:ext cx="1426488" cy="185380"/>
          </a:xfrm>
          <a:prstGeom prst="rect">
            <a:avLst/>
          </a:prstGeom>
          <a:noFill/>
          <a:ln/>
        </p:spPr>
        <p:txBody>
          <a:bodyPr wrap="none" lIns="0" tIns="0" rIns="0" bIns="0" rtlCol="0" anchor="t"/>
          <a:lstStyle/>
          <a:p>
            <a:pPr marL="0" indent="0" algn="l">
              <a:lnSpc>
                <a:spcPts val="1450"/>
              </a:lnSpc>
              <a:buNone/>
            </a:pPr>
            <a:r>
              <a:rPr lang="en-US" sz="1100" dirty="0">
                <a:solidFill>
                  <a:srgbClr val="67534F"/>
                </a:solidFill>
                <a:latin typeface="Arial" panose="020B0604020202020204" pitchFamily="34" charset="0"/>
                <a:ea typeface="Marcellus" pitchFamily="34" charset="-122"/>
                <a:cs typeface="Arial" panose="020B0604020202020204" pitchFamily="34" charset="0"/>
              </a:rPr>
              <a:t>Layer-Specific</a:t>
            </a:r>
            <a:endParaRPr lang="en-US" sz="1100" dirty="0"/>
          </a:p>
        </p:txBody>
      </p:sp>
      <p:sp>
        <p:nvSpPr>
          <p:cNvPr id="40" name="Text 32"/>
          <p:cNvSpPr/>
          <p:nvPr/>
        </p:nvSpPr>
        <p:spPr>
          <a:xfrm>
            <a:off x="7454384" y="6183392"/>
            <a:ext cx="3659148" cy="290036"/>
          </a:xfrm>
          <a:prstGeom prst="rect">
            <a:avLst/>
          </a:prstGeom>
          <a:noFill/>
          <a:ln/>
        </p:spPr>
        <p:txBody>
          <a:bodyPr wrap="square" lIns="0" tIns="0" rIns="0" bIns="0" rtlCol="0" anchor="t"/>
          <a:lstStyle/>
          <a:p>
            <a:pPr marL="0" indent="0" algn="l">
              <a:lnSpc>
                <a:spcPts val="750"/>
              </a:lnSpc>
              <a:buNone/>
            </a:pPr>
            <a:r>
              <a:rPr lang="en-US" sz="750" dirty="0">
                <a:solidFill>
                  <a:srgbClr val="67534F"/>
                </a:solidFill>
                <a:latin typeface="Montserrat" pitchFamily="34" charset="0"/>
                <a:ea typeface="Montserrat" pitchFamily="34" charset="-122"/>
                <a:cs typeface="Montserrat" pitchFamily="34" charset="-120"/>
              </a:rPr>
              <a:t>Ciphering is exclusively performed at the PDCP layer. Once encrypted, lower layers only handle the ciphertext without needing to know the original content.</a:t>
            </a:r>
            <a:endParaRPr lang="en-US" sz="750" dirty="0"/>
          </a:p>
        </p:txBody>
      </p:sp>
      <p:sp>
        <p:nvSpPr>
          <p:cNvPr id="41" name="Shape 33"/>
          <p:cNvSpPr/>
          <p:nvPr/>
        </p:nvSpPr>
        <p:spPr>
          <a:xfrm>
            <a:off x="3402449" y="6637377"/>
            <a:ext cx="3887986" cy="734020"/>
          </a:xfrm>
          <a:prstGeom prst="roundRect">
            <a:avLst>
              <a:gd name="adj" fmla="val 5678"/>
            </a:avLst>
          </a:prstGeom>
          <a:solidFill>
            <a:srgbClr val="FFFFF4">
              <a:alpha val="95000"/>
            </a:srgbClr>
          </a:solidFill>
          <a:ln w="15240">
            <a:solidFill>
              <a:srgbClr val="FFE0CC"/>
            </a:solidFill>
            <a:prstDash val="solid"/>
          </a:ln>
        </p:spPr>
        <p:txBody>
          <a:bodyPr/>
          <a:lstStyle/>
          <a:p>
            <a:endParaRPr lang="en-IN"/>
          </a:p>
        </p:txBody>
      </p:sp>
      <p:sp>
        <p:nvSpPr>
          <p:cNvPr id="42" name="Text 34"/>
          <p:cNvSpPr/>
          <p:nvPr/>
        </p:nvSpPr>
        <p:spPr>
          <a:xfrm>
            <a:off x="3516868" y="6751796"/>
            <a:ext cx="1632704" cy="185380"/>
          </a:xfrm>
          <a:prstGeom prst="rect">
            <a:avLst/>
          </a:prstGeom>
          <a:noFill/>
          <a:ln/>
        </p:spPr>
        <p:txBody>
          <a:bodyPr wrap="none" lIns="0" tIns="0" rIns="0" bIns="0" rtlCol="0" anchor="t"/>
          <a:lstStyle/>
          <a:p>
            <a:pPr marL="0" indent="0" algn="l">
              <a:lnSpc>
                <a:spcPts val="1450"/>
              </a:lnSpc>
              <a:buNone/>
            </a:pPr>
            <a:r>
              <a:rPr lang="en-US" sz="1100" dirty="0">
                <a:solidFill>
                  <a:srgbClr val="67534F"/>
                </a:solidFill>
                <a:latin typeface="Arial" panose="020B0604020202020204" pitchFamily="34" charset="0"/>
                <a:ea typeface="Marcellus" pitchFamily="34" charset="-122"/>
                <a:cs typeface="Arial" panose="020B0604020202020204" pitchFamily="34" charset="0"/>
              </a:rPr>
              <a:t>Transparent to RLC/MAC</a:t>
            </a:r>
            <a:endParaRPr lang="en-US" sz="1100" dirty="0"/>
          </a:p>
        </p:txBody>
      </p:sp>
      <p:sp>
        <p:nvSpPr>
          <p:cNvPr id="43" name="Text 35"/>
          <p:cNvSpPr/>
          <p:nvPr/>
        </p:nvSpPr>
        <p:spPr>
          <a:xfrm>
            <a:off x="3516868" y="6966942"/>
            <a:ext cx="3659148" cy="193358"/>
          </a:xfrm>
          <a:prstGeom prst="rect">
            <a:avLst/>
          </a:prstGeom>
          <a:noFill/>
          <a:ln/>
        </p:spPr>
        <p:txBody>
          <a:bodyPr wrap="square" lIns="0" tIns="0" rIns="0" bIns="0" rtlCol="0" anchor="t"/>
          <a:lstStyle/>
          <a:p>
            <a:pPr marL="0" indent="0" algn="l">
              <a:lnSpc>
                <a:spcPts val="750"/>
              </a:lnSpc>
              <a:buNone/>
            </a:pPr>
            <a:r>
              <a:rPr lang="en-US" sz="750" dirty="0">
                <a:solidFill>
                  <a:srgbClr val="67534F"/>
                </a:solidFill>
                <a:latin typeface="Montserrat" pitchFamily="34" charset="0"/>
                <a:ea typeface="Montserrat" pitchFamily="34" charset="-122"/>
                <a:cs typeface="Montserrat" pitchFamily="34" charset="-120"/>
              </a:rPr>
              <a:t>The RLC and MAC layers treat the encrypted PDCP PDU as regular data, maintaining a transparent and efficient protocol stack operation.</a:t>
            </a:r>
            <a:endParaRPr lang="en-US" sz="750" dirty="0"/>
          </a:p>
        </p:txBody>
      </p:sp>
      <p:sp>
        <p:nvSpPr>
          <p:cNvPr id="44" name="Shape 36"/>
          <p:cNvSpPr/>
          <p:nvPr/>
        </p:nvSpPr>
        <p:spPr>
          <a:xfrm>
            <a:off x="7339965" y="6637377"/>
            <a:ext cx="3887986" cy="734020"/>
          </a:xfrm>
          <a:prstGeom prst="roundRect">
            <a:avLst>
              <a:gd name="adj" fmla="val 5678"/>
            </a:avLst>
          </a:prstGeom>
          <a:solidFill>
            <a:srgbClr val="FFFFF4">
              <a:alpha val="95000"/>
            </a:srgbClr>
          </a:solidFill>
          <a:ln w="15240">
            <a:solidFill>
              <a:srgbClr val="FFE0CC"/>
            </a:solidFill>
            <a:prstDash val="solid"/>
          </a:ln>
        </p:spPr>
        <p:txBody>
          <a:bodyPr/>
          <a:lstStyle/>
          <a:p>
            <a:endParaRPr lang="en-IN"/>
          </a:p>
        </p:txBody>
      </p:sp>
      <p:sp>
        <p:nvSpPr>
          <p:cNvPr id="45" name="Text 37"/>
          <p:cNvSpPr/>
          <p:nvPr/>
        </p:nvSpPr>
        <p:spPr>
          <a:xfrm>
            <a:off x="7454384" y="6751796"/>
            <a:ext cx="1507450" cy="185380"/>
          </a:xfrm>
          <a:prstGeom prst="rect">
            <a:avLst/>
          </a:prstGeom>
          <a:noFill/>
          <a:ln/>
        </p:spPr>
        <p:txBody>
          <a:bodyPr wrap="none" lIns="0" tIns="0" rIns="0" bIns="0" rtlCol="0" anchor="t"/>
          <a:lstStyle/>
          <a:p>
            <a:pPr marL="0" indent="0" algn="l">
              <a:lnSpc>
                <a:spcPts val="1450"/>
              </a:lnSpc>
              <a:buNone/>
            </a:pPr>
            <a:r>
              <a:rPr lang="en-US" sz="1100" dirty="0">
                <a:solidFill>
                  <a:srgbClr val="67534F"/>
                </a:solidFill>
                <a:latin typeface="Arial" panose="020B0604020202020204" pitchFamily="34" charset="0"/>
                <a:ea typeface="Marcellus" pitchFamily="34" charset="-122"/>
                <a:cs typeface="Arial" panose="020B0604020202020204" pitchFamily="34" charset="0"/>
              </a:rPr>
              <a:t>Efficient &amp; Low Latency</a:t>
            </a:r>
            <a:endParaRPr lang="en-US" sz="1100" dirty="0"/>
          </a:p>
        </p:txBody>
      </p:sp>
      <p:sp>
        <p:nvSpPr>
          <p:cNvPr id="46" name="Text 38"/>
          <p:cNvSpPr/>
          <p:nvPr/>
        </p:nvSpPr>
        <p:spPr>
          <a:xfrm>
            <a:off x="7454384" y="6966942"/>
            <a:ext cx="3659148" cy="290036"/>
          </a:xfrm>
          <a:prstGeom prst="rect">
            <a:avLst/>
          </a:prstGeom>
          <a:noFill/>
          <a:ln/>
        </p:spPr>
        <p:txBody>
          <a:bodyPr wrap="square" lIns="0" tIns="0" rIns="0" bIns="0" rtlCol="0" anchor="t"/>
          <a:lstStyle/>
          <a:p>
            <a:pPr marL="0" indent="0" algn="l">
              <a:lnSpc>
                <a:spcPts val="750"/>
              </a:lnSpc>
              <a:buNone/>
            </a:pPr>
            <a:r>
              <a:rPr lang="en-US" sz="750" dirty="0">
                <a:solidFill>
                  <a:srgbClr val="67534F"/>
                </a:solidFill>
                <a:latin typeface="Montserrat" pitchFamily="34" charset="0"/>
                <a:ea typeface="Montserrat" pitchFamily="34" charset="-122"/>
                <a:cs typeface="Montserrat" pitchFamily="34" charset="-120"/>
              </a:rPr>
              <a:t>The chosen ciphering algorithms are optimized for speed, ensuring minimal latency impact on data transmission, crucial for real-time applications.</a:t>
            </a:r>
            <a:endParaRPr lang="en-US" sz="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1815766" y="1225111"/>
            <a:ext cx="10161865" cy="741759"/>
          </a:xfrm>
          <a:prstGeom prst="rect">
            <a:avLst/>
          </a:prstGeom>
          <a:noFill/>
          <a:ln/>
        </p:spPr>
        <p:txBody>
          <a:bodyPr wrap="none" lIns="0" tIns="0" rIns="0" bIns="0" rtlCol="0" anchor="t"/>
          <a:lstStyle/>
          <a:p>
            <a:pPr marL="0" indent="0" algn="l">
              <a:lnSpc>
                <a:spcPts val="5800"/>
              </a:lnSpc>
              <a:buNone/>
            </a:pPr>
            <a:r>
              <a:rPr lang="en-US" sz="4450" b="1" i="1" u="sng" dirty="0">
                <a:solidFill>
                  <a:srgbClr val="532418"/>
                </a:solidFill>
                <a:latin typeface="Arial" panose="020B0604020202020204" pitchFamily="34" charset="0"/>
                <a:ea typeface="Marcellus" pitchFamily="34" charset="-122"/>
                <a:cs typeface="Arial" panose="020B0604020202020204" pitchFamily="34" charset="0"/>
              </a:rPr>
              <a:t>PDCP Ciphering Message Flow Diagram</a:t>
            </a:r>
            <a:endParaRPr lang="en-US" sz="4450" b="1" i="1" u="sng" dirty="0"/>
          </a:p>
        </p:txBody>
      </p:sp>
      <p:sp>
        <p:nvSpPr>
          <p:cNvPr id="3" name="Text 1"/>
          <p:cNvSpPr/>
          <p:nvPr/>
        </p:nvSpPr>
        <p:spPr>
          <a:xfrm>
            <a:off x="793790" y="2706291"/>
            <a:ext cx="5369481" cy="593408"/>
          </a:xfrm>
          <a:prstGeom prst="rect">
            <a:avLst/>
          </a:prstGeom>
          <a:noFill/>
          <a:ln/>
        </p:spPr>
        <p:txBody>
          <a:bodyPr wrap="none" lIns="0" tIns="0" rIns="0" bIns="0" rtlCol="0" anchor="t"/>
          <a:lstStyle/>
          <a:p>
            <a:pPr marL="0" indent="0" algn="l">
              <a:lnSpc>
                <a:spcPts val="4650"/>
              </a:lnSpc>
              <a:buNone/>
            </a:pPr>
            <a:r>
              <a:rPr lang="en-US" sz="2800" b="1" i="1" u="sng" dirty="0">
                <a:solidFill>
                  <a:srgbClr val="532418"/>
                </a:solidFill>
                <a:latin typeface="Arial" panose="020B0604020202020204" pitchFamily="34" charset="0"/>
                <a:ea typeface="Marcellus" pitchFamily="34" charset="-122"/>
                <a:cs typeface="Arial" panose="020B0604020202020204" pitchFamily="34" charset="0"/>
              </a:rPr>
              <a:t>Downlink (Network → UE)</a:t>
            </a:r>
            <a:endParaRPr lang="en-US" sz="2800" b="1" i="1" u="sng" dirty="0"/>
          </a:p>
        </p:txBody>
      </p:sp>
      <p:sp>
        <p:nvSpPr>
          <p:cNvPr id="4" name="Text 2"/>
          <p:cNvSpPr/>
          <p:nvPr/>
        </p:nvSpPr>
        <p:spPr>
          <a:xfrm>
            <a:off x="793790" y="3498056"/>
            <a:ext cx="6279356" cy="1290085"/>
          </a:xfrm>
          <a:prstGeom prst="rect">
            <a:avLst/>
          </a:prstGeom>
          <a:noFill/>
          <a:ln/>
        </p:spPr>
        <p:txBody>
          <a:bodyPr wrap="square" lIns="0" tIns="0" rIns="0" bIns="0" rtlCol="0" anchor="t"/>
          <a:lstStyle/>
          <a:p>
            <a:pPr marL="342900" indent="-342900" algn="l">
              <a:lnSpc>
                <a:spcPts val="200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Data arrives at PDCP layer</a:t>
            </a:r>
            <a:endParaRPr lang="en-US" dirty="0"/>
          </a:p>
          <a:p>
            <a:pPr marL="342900" indent="-342900" algn="l">
              <a:lnSpc>
                <a:spcPts val="200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Ciphering key applied</a:t>
            </a:r>
            <a:endParaRPr lang="en-US" dirty="0"/>
          </a:p>
          <a:p>
            <a:pPr marL="342900" indent="-342900" algn="l">
              <a:lnSpc>
                <a:spcPts val="200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Data encrypted</a:t>
            </a:r>
            <a:endParaRPr lang="en-US" dirty="0"/>
          </a:p>
          <a:p>
            <a:pPr marL="342900" indent="-342900" algn="l">
              <a:lnSpc>
                <a:spcPts val="200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Forwarded to RLC/MAC/PHY</a:t>
            </a:r>
            <a:endParaRPr lang="en-US" dirty="0"/>
          </a:p>
          <a:p>
            <a:pPr marL="342900" indent="-342900" algn="l">
              <a:lnSpc>
                <a:spcPts val="200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UE decrypts at PDCP</a:t>
            </a:r>
            <a:endParaRPr lang="en-US" dirty="0"/>
          </a:p>
        </p:txBody>
      </p:sp>
      <p:sp>
        <p:nvSpPr>
          <p:cNvPr id="5" name="Text 3"/>
          <p:cNvSpPr/>
          <p:nvPr/>
        </p:nvSpPr>
        <p:spPr>
          <a:xfrm>
            <a:off x="7564874" y="2706291"/>
            <a:ext cx="4758095" cy="593408"/>
          </a:xfrm>
          <a:prstGeom prst="rect">
            <a:avLst/>
          </a:prstGeom>
          <a:noFill/>
          <a:ln/>
        </p:spPr>
        <p:txBody>
          <a:bodyPr wrap="none" lIns="0" tIns="0" rIns="0" bIns="0" rtlCol="0" anchor="t"/>
          <a:lstStyle/>
          <a:p>
            <a:pPr marL="0" indent="0" algn="l">
              <a:lnSpc>
                <a:spcPts val="4650"/>
              </a:lnSpc>
              <a:buNone/>
            </a:pPr>
            <a:r>
              <a:rPr lang="en-US" sz="2800" b="1" i="1" u="sng" dirty="0">
                <a:solidFill>
                  <a:srgbClr val="532418"/>
                </a:solidFill>
                <a:latin typeface="Arial" panose="020B0604020202020204" pitchFamily="34" charset="0"/>
                <a:ea typeface="Marcellus" pitchFamily="34" charset="-122"/>
                <a:cs typeface="Arial" panose="020B0604020202020204" pitchFamily="34" charset="0"/>
              </a:rPr>
              <a:t>Uplink (UE → Network)</a:t>
            </a:r>
            <a:endParaRPr lang="en-US" sz="2800" b="1" i="1" u="sng" dirty="0"/>
          </a:p>
        </p:txBody>
      </p:sp>
      <p:sp>
        <p:nvSpPr>
          <p:cNvPr id="6" name="Text 4"/>
          <p:cNvSpPr/>
          <p:nvPr/>
        </p:nvSpPr>
        <p:spPr>
          <a:xfrm>
            <a:off x="7564874" y="3498056"/>
            <a:ext cx="6279356" cy="1290085"/>
          </a:xfrm>
          <a:prstGeom prst="rect">
            <a:avLst/>
          </a:prstGeom>
          <a:noFill/>
          <a:ln/>
        </p:spPr>
        <p:txBody>
          <a:bodyPr wrap="square" lIns="0" tIns="0" rIns="0" bIns="0" rtlCol="0" anchor="t"/>
          <a:lstStyle/>
          <a:p>
            <a:pPr marL="342900" indent="-342900" algn="l">
              <a:lnSpc>
                <a:spcPts val="200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Data enters PDCP layer</a:t>
            </a:r>
            <a:endParaRPr lang="en-US" dirty="0"/>
          </a:p>
          <a:p>
            <a:pPr marL="342900" indent="-342900" algn="l">
              <a:lnSpc>
                <a:spcPts val="200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Ciphering key applied</a:t>
            </a:r>
            <a:endParaRPr lang="en-US" dirty="0"/>
          </a:p>
          <a:p>
            <a:pPr marL="342900" indent="-342900" algn="l">
              <a:lnSpc>
                <a:spcPts val="200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Data encrypted</a:t>
            </a:r>
            <a:endParaRPr lang="en-US" dirty="0"/>
          </a:p>
          <a:p>
            <a:pPr marL="342900" indent="-342900" algn="l">
              <a:lnSpc>
                <a:spcPts val="200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Sent over air interface</a:t>
            </a:r>
            <a:endParaRPr lang="en-US" dirty="0"/>
          </a:p>
          <a:p>
            <a:pPr marL="342900" indent="-342900" algn="l">
              <a:lnSpc>
                <a:spcPts val="2000"/>
              </a:lnSpc>
              <a:buSzPct val="100000"/>
              <a:buFont typeface="+mj-lt"/>
              <a:buAutoNum type="arabicPeriod"/>
            </a:pPr>
            <a:r>
              <a:rPr lang="en-US" dirty="0">
                <a:solidFill>
                  <a:srgbClr val="67534F"/>
                </a:solidFill>
                <a:latin typeface="Montserrat" pitchFamily="34" charset="0"/>
                <a:ea typeface="Montserrat" pitchFamily="34" charset="-122"/>
                <a:cs typeface="Montserrat" pitchFamily="34" charset="-120"/>
              </a:rPr>
              <a:t>Network decrypts at PDCP</a:t>
            </a:r>
            <a:endParaRPr lang="en-US" dirty="0"/>
          </a:p>
        </p:txBody>
      </p:sp>
      <p:sp>
        <p:nvSpPr>
          <p:cNvPr id="7" name="Text 5"/>
          <p:cNvSpPr/>
          <p:nvPr/>
        </p:nvSpPr>
        <p:spPr>
          <a:xfrm>
            <a:off x="793790" y="5100128"/>
            <a:ext cx="3423642" cy="445056"/>
          </a:xfrm>
          <a:prstGeom prst="rect">
            <a:avLst/>
          </a:prstGeom>
          <a:noFill/>
          <a:ln/>
        </p:spPr>
        <p:txBody>
          <a:bodyPr wrap="none" lIns="0" tIns="0" rIns="0" bIns="0" rtlCol="0" anchor="t"/>
          <a:lstStyle/>
          <a:p>
            <a:pPr marL="0" indent="0" algn="l">
              <a:lnSpc>
                <a:spcPts val="3500"/>
              </a:lnSpc>
              <a:buNone/>
            </a:pPr>
            <a:endParaRPr lang="en-US" sz="2650" dirty="0"/>
          </a:p>
        </p:txBody>
      </p:sp>
      <p:sp>
        <p:nvSpPr>
          <p:cNvPr id="8" name="Text 6"/>
          <p:cNvSpPr/>
          <p:nvPr/>
        </p:nvSpPr>
        <p:spPr>
          <a:xfrm>
            <a:off x="793790" y="5620312"/>
            <a:ext cx="13042821" cy="516034"/>
          </a:xfrm>
          <a:prstGeom prst="rect">
            <a:avLst/>
          </a:prstGeom>
          <a:noFill/>
          <a:ln/>
        </p:spPr>
        <p:txBody>
          <a:bodyPr wrap="square" lIns="0" tIns="0" rIns="0" bIns="0" rtlCol="0" anchor="t"/>
          <a:lstStyle/>
          <a:p>
            <a:pPr marL="342900" indent="-342900" algn="l">
              <a:lnSpc>
                <a:spcPts val="2000"/>
              </a:lnSpc>
              <a:buSzPct val="100000"/>
              <a:buChar char="•"/>
            </a:pP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1217414" y="808553"/>
            <a:ext cx="5485686" cy="577929"/>
          </a:xfrm>
          <a:prstGeom prst="rect">
            <a:avLst/>
          </a:prstGeom>
          <a:noFill/>
          <a:ln/>
        </p:spPr>
        <p:txBody>
          <a:bodyPr wrap="none" lIns="0" tIns="0" rIns="0" bIns="0" rtlCol="0" anchor="t"/>
          <a:lstStyle/>
          <a:p>
            <a:pPr marL="0" indent="0" algn="l">
              <a:lnSpc>
                <a:spcPts val="4550"/>
              </a:lnSpc>
              <a:buNone/>
            </a:pPr>
            <a:r>
              <a:rPr lang="en-US" sz="3500" b="1" i="1" u="sng" dirty="0">
                <a:solidFill>
                  <a:srgbClr val="532418"/>
                </a:solidFill>
                <a:latin typeface="Arial" panose="020B0604020202020204" pitchFamily="34" charset="0"/>
                <a:ea typeface="Marcellus" pitchFamily="34" charset="-122"/>
                <a:cs typeface="Arial" panose="020B0604020202020204" pitchFamily="34" charset="0"/>
              </a:rPr>
              <a:t>PDCP Ciphering Algorithms</a:t>
            </a:r>
            <a:endParaRPr lang="en-US" sz="3500" b="1" i="1" u="sng" dirty="0"/>
          </a:p>
        </p:txBody>
      </p:sp>
      <p:sp>
        <p:nvSpPr>
          <p:cNvPr id="3" name="Text 1"/>
          <p:cNvSpPr/>
          <p:nvPr/>
        </p:nvSpPr>
        <p:spPr>
          <a:xfrm>
            <a:off x="1217414" y="1506973"/>
            <a:ext cx="5993606" cy="462439"/>
          </a:xfrm>
          <a:prstGeom prst="rect">
            <a:avLst/>
          </a:prstGeom>
          <a:noFill/>
          <a:ln/>
        </p:spPr>
        <p:txBody>
          <a:bodyPr wrap="none" lIns="0" tIns="0" rIns="0" bIns="0" rtlCol="0" anchor="t"/>
          <a:lstStyle/>
          <a:p>
            <a:pPr marL="0" indent="0" algn="l">
              <a:lnSpc>
                <a:spcPts val="3600"/>
              </a:lnSpc>
              <a:buNone/>
            </a:pPr>
            <a:r>
              <a:rPr lang="en-US" sz="2800" dirty="0">
                <a:solidFill>
                  <a:srgbClr val="532418"/>
                </a:solidFill>
                <a:latin typeface="Arial" panose="020B0604020202020204" pitchFamily="34" charset="0"/>
                <a:ea typeface="Marcellus" pitchFamily="34" charset="-122"/>
                <a:cs typeface="Arial" panose="020B0604020202020204" pitchFamily="34" charset="0"/>
              </a:rPr>
              <a:t>Common PDCP Ciphering Algorithms</a:t>
            </a:r>
            <a:endParaRPr lang="en-US" sz="2800" dirty="0"/>
          </a:p>
        </p:txBody>
      </p:sp>
      <p:sp>
        <p:nvSpPr>
          <p:cNvPr id="4" name="Text 2"/>
          <p:cNvSpPr/>
          <p:nvPr/>
        </p:nvSpPr>
        <p:spPr>
          <a:xfrm>
            <a:off x="1217414" y="2198251"/>
            <a:ext cx="2667714" cy="346829"/>
          </a:xfrm>
          <a:prstGeom prst="rect">
            <a:avLst/>
          </a:prstGeom>
          <a:noFill/>
          <a:ln/>
        </p:spPr>
        <p:txBody>
          <a:bodyPr wrap="none" lIns="0" tIns="0" rIns="0" bIns="0" rtlCol="0" anchor="t"/>
          <a:lstStyle/>
          <a:p>
            <a:pPr marL="0" indent="0" algn="l">
              <a:lnSpc>
                <a:spcPts val="2700"/>
              </a:lnSpc>
              <a:buNone/>
            </a:pPr>
            <a:r>
              <a:rPr lang="en-US" sz="2100" dirty="0">
                <a:solidFill>
                  <a:srgbClr val="532418"/>
                </a:solidFill>
                <a:latin typeface="Arial" panose="020B0604020202020204" pitchFamily="34" charset="0"/>
                <a:ea typeface="Marcellus" pitchFamily="34" charset="-122"/>
                <a:cs typeface="Arial" panose="020B0604020202020204" pitchFamily="34" charset="0"/>
              </a:rPr>
              <a:t>LTE (4G) Algorithms:</a:t>
            </a:r>
            <a:endParaRPr lang="en-US" sz="2100" dirty="0"/>
          </a:p>
        </p:txBody>
      </p:sp>
      <p:sp>
        <p:nvSpPr>
          <p:cNvPr id="5" name="Text 3"/>
          <p:cNvSpPr/>
          <p:nvPr/>
        </p:nvSpPr>
        <p:spPr>
          <a:xfrm>
            <a:off x="1217414" y="2665571"/>
            <a:ext cx="5909191" cy="715433"/>
          </a:xfrm>
          <a:prstGeom prst="rect">
            <a:avLst/>
          </a:prstGeom>
          <a:noFill/>
          <a:ln/>
        </p:spPr>
        <p:txBody>
          <a:bodyPr wrap="square" lIns="0" tIns="0" rIns="0" bIns="0" rtlCol="0" anchor="t"/>
          <a:lstStyle/>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EEA0 (No ciphering)</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EEA1 (SNOW 3G)</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EEA2 (AES)</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EEA3 (ZUC)</a:t>
            </a:r>
            <a:endParaRPr lang="en-US" sz="1200" dirty="0"/>
          </a:p>
        </p:txBody>
      </p:sp>
      <p:sp>
        <p:nvSpPr>
          <p:cNvPr id="6" name="Text 4"/>
          <p:cNvSpPr/>
          <p:nvPr/>
        </p:nvSpPr>
        <p:spPr>
          <a:xfrm>
            <a:off x="7511415" y="2198251"/>
            <a:ext cx="2667714" cy="346829"/>
          </a:xfrm>
          <a:prstGeom prst="rect">
            <a:avLst/>
          </a:prstGeom>
          <a:noFill/>
          <a:ln/>
        </p:spPr>
        <p:txBody>
          <a:bodyPr wrap="none" lIns="0" tIns="0" rIns="0" bIns="0" rtlCol="0" anchor="t"/>
          <a:lstStyle/>
          <a:p>
            <a:pPr marL="0" indent="0" algn="l">
              <a:lnSpc>
                <a:spcPts val="2700"/>
              </a:lnSpc>
              <a:buNone/>
            </a:pPr>
            <a:r>
              <a:rPr lang="en-US" sz="2100" dirty="0">
                <a:solidFill>
                  <a:srgbClr val="532418"/>
                </a:solidFill>
                <a:latin typeface="Arial" panose="020B0604020202020204" pitchFamily="34" charset="0"/>
                <a:ea typeface="Marcellus" pitchFamily="34" charset="-122"/>
                <a:cs typeface="Arial" panose="020B0604020202020204" pitchFamily="34" charset="0"/>
              </a:rPr>
              <a:t>5G NR Algorithms:</a:t>
            </a:r>
            <a:endParaRPr lang="en-US" sz="2100" dirty="0"/>
          </a:p>
        </p:txBody>
      </p:sp>
      <p:sp>
        <p:nvSpPr>
          <p:cNvPr id="7" name="Text 5"/>
          <p:cNvSpPr/>
          <p:nvPr/>
        </p:nvSpPr>
        <p:spPr>
          <a:xfrm>
            <a:off x="7511415" y="2665571"/>
            <a:ext cx="5909191" cy="715433"/>
          </a:xfrm>
          <a:prstGeom prst="rect">
            <a:avLst/>
          </a:prstGeom>
          <a:noFill/>
          <a:ln/>
        </p:spPr>
        <p:txBody>
          <a:bodyPr wrap="square" lIns="0" tIns="0" rIns="0" bIns="0" rtlCol="0" anchor="t"/>
          <a:lstStyle/>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NEA0 (No ciphering)</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NEA1 (SNOW 3G)</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NEA2 (AES)</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NEA3 (ZUC)</a:t>
            </a:r>
            <a:endParaRPr lang="en-US" sz="1200" dirty="0"/>
          </a:p>
        </p:txBody>
      </p:sp>
      <p:sp>
        <p:nvSpPr>
          <p:cNvPr id="8" name="Text 6"/>
          <p:cNvSpPr/>
          <p:nvPr/>
        </p:nvSpPr>
        <p:spPr>
          <a:xfrm>
            <a:off x="1217414" y="3477550"/>
            <a:ext cx="4063484" cy="462439"/>
          </a:xfrm>
          <a:prstGeom prst="rect">
            <a:avLst/>
          </a:prstGeom>
          <a:noFill/>
          <a:ln/>
        </p:spPr>
        <p:txBody>
          <a:bodyPr wrap="none" lIns="0" tIns="0" rIns="0" bIns="0" rtlCol="0" anchor="t"/>
          <a:lstStyle/>
          <a:p>
            <a:pPr marL="0" indent="0" algn="l">
              <a:lnSpc>
                <a:spcPts val="3600"/>
              </a:lnSpc>
              <a:buNone/>
            </a:pPr>
            <a:r>
              <a:rPr lang="en-US" sz="2800" dirty="0">
                <a:solidFill>
                  <a:srgbClr val="532418"/>
                </a:solidFill>
                <a:latin typeface="Arial" panose="020B0604020202020204" pitchFamily="34" charset="0"/>
                <a:ea typeface="Marcellus" pitchFamily="34" charset="-122"/>
                <a:cs typeface="Arial" panose="020B0604020202020204" pitchFamily="34" charset="0"/>
              </a:rPr>
              <a:t>Algorithm Characteristics</a:t>
            </a:r>
            <a:endParaRPr lang="en-US" sz="2800" dirty="0"/>
          </a:p>
        </p:txBody>
      </p:sp>
      <p:sp>
        <p:nvSpPr>
          <p:cNvPr id="9" name="Shape 7"/>
          <p:cNvSpPr/>
          <p:nvPr/>
        </p:nvSpPr>
        <p:spPr>
          <a:xfrm>
            <a:off x="1194554" y="4097865"/>
            <a:ext cx="45720" cy="1427559"/>
          </a:xfrm>
          <a:prstGeom prst="rect">
            <a:avLst/>
          </a:prstGeom>
          <a:solidFill>
            <a:srgbClr val="FF954F"/>
          </a:solidFill>
          <a:ln/>
        </p:spPr>
        <p:txBody>
          <a:bodyPr/>
          <a:lstStyle/>
          <a:p>
            <a:endParaRPr lang="en-IN"/>
          </a:p>
        </p:txBody>
      </p:sp>
      <p:sp>
        <p:nvSpPr>
          <p:cNvPr id="10" name="Text 8"/>
          <p:cNvSpPr/>
          <p:nvPr/>
        </p:nvSpPr>
        <p:spPr>
          <a:xfrm>
            <a:off x="1417677" y="4120725"/>
            <a:ext cx="2233613" cy="288965"/>
          </a:xfrm>
          <a:prstGeom prst="rect">
            <a:avLst/>
          </a:prstGeom>
          <a:noFill/>
          <a:ln/>
        </p:spPr>
        <p:txBody>
          <a:bodyPr wrap="none" lIns="0" tIns="0" rIns="0" bIns="0" rtlCol="0" anchor="t"/>
          <a:lstStyle/>
          <a:p>
            <a:pPr marL="0" indent="0" algn="l">
              <a:lnSpc>
                <a:spcPts val="2250"/>
              </a:lnSpc>
              <a:buNone/>
            </a:pPr>
            <a:r>
              <a:rPr lang="en-US" sz="1750" dirty="0">
                <a:solidFill>
                  <a:srgbClr val="67534F"/>
                </a:solidFill>
                <a:latin typeface="Arial" panose="020B0604020202020204" pitchFamily="34" charset="0"/>
                <a:ea typeface="Marcellus" pitchFamily="34" charset="-122"/>
                <a:cs typeface="Arial" panose="020B0604020202020204" pitchFamily="34" charset="0"/>
              </a:rPr>
              <a:t>EEA1/NEA1 (SNOW 3G)</a:t>
            </a:r>
            <a:endParaRPr lang="en-US" sz="1750" dirty="0"/>
          </a:p>
        </p:txBody>
      </p:sp>
      <p:sp>
        <p:nvSpPr>
          <p:cNvPr id="11" name="Text 9"/>
          <p:cNvSpPr/>
          <p:nvPr/>
        </p:nvSpPr>
        <p:spPr>
          <a:xfrm>
            <a:off x="1417677" y="4481961"/>
            <a:ext cx="3764518" cy="536574"/>
          </a:xfrm>
          <a:prstGeom prst="rect">
            <a:avLst/>
          </a:prstGeom>
          <a:noFill/>
          <a:ln/>
        </p:spPr>
        <p:txBody>
          <a:bodyPr wrap="square" lIns="0" tIns="0" rIns="0" bIns="0" rtlCol="0" anchor="t"/>
          <a:lstStyle/>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Stream cipher algorithm</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128-bit key length</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Suitable for high-speed data transmission</a:t>
            </a:r>
            <a:endParaRPr lang="en-US" sz="1200" dirty="0"/>
          </a:p>
        </p:txBody>
      </p:sp>
      <p:sp>
        <p:nvSpPr>
          <p:cNvPr id="12" name="Shape 10"/>
          <p:cNvSpPr/>
          <p:nvPr/>
        </p:nvSpPr>
        <p:spPr>
          <a:xfrm>
            <a:off x="5309949" y="4097865"/>
            <a:ext cx="45720" cy="1427559"/>
          </a:xfrm>
          <a:prstGeom prst="rect">
            <a:avLst/>
          </a:prstGeom>
          <a:solidFill>
            <a:srgbClr val="FF954F"/>
          </a:solidFill>
          <a:ln/>
        </p:spPr>
        <p:txBody>
          <a:bodyPr/>
          <a:lstStyle/>
          <a:p>
            <a:endParaRPr lang="en-IN"/>
          </a:p>
        </p:txBody>
      </p:sp>
      <p:sp>
        <p:nvSpPr>
          <p:cNvPr id="13" name="Text 11"/>
          <p:cNvSpPr/>
          <p:nvPr/>
        </p:nvSpPr>
        <p:spPr>
          <a:xfrm>
            <a:off x="5533073" y="4120725"/>
            <a:ext cx="2223135" cy="288965"/>
          </a:xfrm>
          <a:prstGeom prst="rect">
            <a:avLst/>
          </a:prstGeom>
          <a:noFill/>
          <a:ln/>
        </p:spPr>
        <p:txBody>
          <a:bodyPr wrap="none" lIns="0" tIns="0" rIns="0" bIns="0" rtlCol="0" anchor="t"/>
          <a:lstStyle/>
          <a:p>
            <a:pPr marL="0" indent="0" algn="l">
              <a:lnSpc>
                <a:spcPts val="2250"/>
              </a:lnSpc>
              <a:buNone/>
            </a:pPr>
            <a:r>
              <a:rPr lang="en-US" sz="1750" dirty="0">
                <a:solidFill>
                  <a:srgbClr val="67534F"/>
                </a:solidFill>
                <a:latin typeface="Arial" panose="020B0604020202020204" pitchFamily="34" charset="0"/>
                <a:ea typeface="Marcellus" pitchFamily="34" charset="-122"/>
                <a:cs typeface="Arial" panose="020B0604020202020204" pitchFamily="34" charset="0"/>
              </a:rPr>
              <a:t>EEA2/NEA2 (AES)</a:t>
            </a:r>
            <a:endParaRPr lang="en-US" sz="1750" dirty="0"/>
          </a:p>
        </p:txBody>
      </p:sp>
      <p:sp>
        <p:nvSpPr>
          <p:cNvPr id="14" name="Text 12"/>
          <p:cNvSpPr/>
          <p:nvPr/>
        </p:nvSpPr>
        <p:spPr>
          <a:xfrm>
            <a:off x="5533073" y="4481961"/>
            <a:ext cx="3764518" cy="715433"/>
          </a:xfrm>
          <a:prstGeom prst="rect">
            <a:avLst/>
          </a:prstGeom>
          <a:noFill/>
          <a:ln/>
        </p:spPr>
        <p:txBody>
          <a:bodyPr wrap="square" lIns="0" tIns="0" rIns="0" bIns="0" rtlCol="0" anchor="t"/>
          <a:lstStyle/>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Block cipher algorithm</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128-bit key length</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Most widely used in modern networks</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Strong security properties</a:t>
            </a:r>
            <a:endParaRPr lang="en-US" sz="1200" dirty="0"/>
          </a:p>
        </p:txBody>
      </p:sp>
      <p:sp>
        <p:nvSpPr>
          <p:cNvPr id="15" name="Shape 13"/>
          <p:cNvSpPr/>
          <p:nvPr/>
        </p:nvSpPr>
        <p:spPr>
          <a:xfrm>
            <a:off x="9425345" y="4097865"/>
            <a:ext cx="45720" cy="1427559"/>
          </a:xfrm>
          <a:prstGeom prst="rect">
            <a:avLst/>
          </a:prstGeom>
          <a:solidFill>
            <a:srgbClr val="FF954F"/>
          </a:solidFill>
          <a:ln/>
        </p:spPr>
        <p:txBody>
          <a:bodyPr/>
          <a:lstStyle/>
          <a:p>
            <a:endParaRPr lang="en-IN"/>
          </a:p>
        </p:txBody>
      </p:sp>
      <p:sp>
        <p:nvSpPr>
          <p:cNvPr id="16" name="Text 14"/>
          <p:cNvSpPr/>
          <p:nvPr/>
        </p:nvSpPr>
        <p:spPr>
          <a:xfrm>
            <a:off x="9648468" y="4120725"/>
            <a:ext cx="2223135" cy="288965"/>
          </a:xfrm>
          <a:prstGeom prst="rect">
            <a:avLst/>
          </a:prstGeom>
          <a:noFill/>
          <a:ln/>
        </p:spPr>
        <p:txBody>
          <a:bodyPr wrap="none" lIns="0" tIns="0" rIns="0" bIns="0" rtlCol="0" anchor="t"/>
          <a:lstStyle/>
          <a:p>
            <a:pPr marL="0" indent="0" algn="l">
              <a:lnSpc>
                <a:spcPts val="2250"/>
              </a:lnSpc>
              <a:buNone/>
            </a:pPr>
            <a:r>
              <a:rPr lang="en-US" sz="1750" dirty="0">
                <a:solidFill>
                  <a:srgbClr val="67534F"/>
                </a:solidFill>
                <a:latin typeface="Arial" panose="020B0604020202020204" pitchFamily="34" charset="0"/>
                <a:ea typeface="Marcellus" pitchFamily="34" charset="-122"/>
                <a:cs typeface="Arial" panose="020B0604020202020204" pitchFamily="34" charset="0"/>
              </a:rPr>
              <a:t>EEA3/NEA3 (ZUC)</a:t>
            </a:r>
            <a:endParaRPr lang="en-US" sz="1750" dirty="0"/>
          </a:p>
        </p:txBody>
      </p:sp>
      <p:sp>
        <p:nvSpPr>
          <p:cNvPr id="17" name="Text 15"/>
          <p:cNvSpPr/>
          <p:nvPr/>
        </p:nvSpPr>
        <p:spPr>
          <a:xfrm>
            <a:off x="9648468" y="4481961"/>
            <a:ext cx="3764518" cy="894291"/>
          </a:xfrm>
          <a:prstGeom prst="rect">
            <a:avLst/>
          </a:prstGeom>
          <a:noFill/>
          <a:ln/>
        </p:spPr>
        <p:txBody>
          <a:bodyPr wrap="square" lIns="0" tIns="0" rIns="0" bIns="0" rtlCol="0" anchor="t"/>
          <a:lstStyle/>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Stream cipher algorithm</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128-bit key length</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Developed by Chinese cryptography standards</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Used in certain regions</a:t>
            </a:r>
            <a:endParaRPr lang="en-US" sz="1200" dirty="0"/>
          </a:p>
        </p:txBody>
      </p:sp>
      <p:sp>
        <p:nvSpPr>
          <p:cNvPr id="18" name="Text 16"/>
          <p:cNvSpPr/>
          <p:nvPr/>
        </p:nvSpPr>
        <p:spPr>
          <a:xfrm>
            <a:off x="1217414" y="5346432"/>
            <a:ext cx="3556992" cy="462439"/>
          </a:xfrm>
          <a:prstGeom prst="rect">
            <a:avLst/>
          </a:prstGeom>
          <a:noFill/>
          <a:ln/>
        </p:spPr>
        <p:txBody>
          <a:bodyPr wrap="none" lIns="0" tIns="0" rIns="0" bIns="0" rtlCol="0" anchor="t"/>
          <a:lstStyle/>
          <a:p>
            <a:pPr marL="0" indent="0" algn="l">
              <a:lnSpc>
                <a:spcPts val="3600"/>
              </a:lnSpc>
              <a:buNone/>
            </a:pPr>
            <a:r>
              <a:rPr lang="en-US" sz="2800" dirty="0">
                <a:solidFill>
                  <a:srgbClr val="532418"/>
                </a:solidFill>
                <a:latin typeface="Arial" panose="020B0604020202020204" pitchFamily="34" charset="0"/>
                <a:ea typeface="Marcellus" pitchFamily="34" charset="-122"/>
                <a:cs typeface="Arial" panose="020B0604020202020204" pitchFamily="34" charset="0"/>
              </a:rPr>
              <a:t>Key Points</a:t>
            </a:r>
            <a:endParaRPr lang="en-US" sz="2800" dirty="0"/>
          </a:p>
        </p:txBody>
      </p:sp>
      <p:sp>
        <p:nvSpPr>
          <p:cNvPr id="19" name="Text 17"/>
          <p:cNvSpPr/>
          <p:nvPr/>
        </p:nvSpPr>
        <p:spPr>
          <a:xfrm>
            <a:off x="1217414" y="5989608"/>
            <a:ext cx="12195572" cy="715433"/>
          </a:xfrm>
          <a:prstGeom prst="rect">
            <a:avLst/>
          </a:prstGeom>
          <a:noFill/>
          <a:ln/>
        </p:spPr>
        <p:txBody>
          <a:bodyPr wrap="square" lIns="0" tIns="0" rIns="0" bIns="0" rtlCol="0" anchor="t"/>
          <a:lstStyle/>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Network operator selects the algorithm during connection setup</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Same algorithm used for both uplink and downlink</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Algorithm negotiation happens during RRC connection establishment</a:t>
            </a:r>
            <a:endParaRPr lang="en-US" sz="1200" dirty="0"/>
          </a:p>
          <a:p>
            <a:pPr marL="342900" indent="-342900" algn="l">
              <a:lnSpc>
                <a:spcPts val="1400"/>
              </a:lnSpc>
              <a:buSzPct val="100000"/>
              <a:buChar char="•"/>
            </a:pPr>
            <a:r>
              <a:rPr lang="en-US" sz="1200" dirty="0">
                <a:solidFill>
                  <a:srgbClr val="67534F"/>
                </a:solidFill>
                <a:latin typeface="Montserrat" pitchFamily="34" charset="0"/>
                <a:ea typeface="Montserrat" pitchFamily="34" charset="-122"/>
                <a:cs typeface="Montserrat" pitchFamily="34" charset="-120"/>
              </a:rPr>
              <a:t>Multiple algorithms provide flexibility and security options</a:t>
            </a:r>
            <a:endParaRPr lang="en-US"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1135023" y="433507"/>
            <a:ext cx="11504890" cy="585788"/>
          </a:xfrm>
          <a:prstGeom prst="rect">
            <a:avLst/>
          </a:prstGeom>
          <a:noFill/>
          <a:ln/>
        </p:spPr>
        <p:txBody>
          <a:bodyPr wrap="none" lIns="0" tIns="0" rIns="0" bIns="0" rtlCol="0" anchor="t"/>
          <a:lstStyle/>
          <a:p>
            <a:pPr marL="0" indent="0" algn="l">
              <a:lnSpc>
                <a:spcPts val="4600"/>
              </a:lnSpc>
              <a:buNone/>
            </a:pPr>
            <a:r>
              <a:rPr lang="en-US" sz="3500" b="1" i="1" u="sng" dirty="0">
                <a:solidFill>
                  <a:srgbClr val="532418"/>
                </a:solidFill>
                <a:latin typeface="Arial" panose="020B0604020202020204" pitchFamily="34" charset="0"/>
                <a:ea typeface="Marcellus" pitchFamily="34" charset="-122"/>
                <a:cs typeface="Arial" panose="020B0604020202020204" pitchFamily="34" charset="0"/>
              </a:rPr>
              <a:t>Visual: PDCP Layer Data Flow with Ciphering Highlighted</a:t>
            </a:r>
            <a:endParaRPr lang="en-US" sz="3500" b="1" i="1" u="sng" dirty="0"/>
          </a:p>
        </p:txBody>
      </p:sp>
      <p:pic>
        <p:nvPicPr>
          <p:cNvPr id="3" name="Image 0" descr="preencoded.png"/>
          <p:cNvPicPr>
            <a:picLocks noChangeAspect="1"/>
          </p:cNvPicPr>
          <p:nvPr/>
        </p:nvPicPr>
        <p:blipFill>
          <a:blip r:embed="rId3"/>
          <a:stretch>
            <a:fillRect/>
          </a:stretch>
        </p:blipFill>
        <p:spPr>
          <a:xfrm>
            <a:off x="1801535" y="1266825"/>
            <a:ext cx="11027093" cy="6025634"/>
          </a:xfrm>
          <a:prstGeom prst="rect">
            <a:avLst/>
          </a:prstGeom>
        </p:spPr>
      </p:pic>
      <p:sp>
        <p:nvSpPr>
          <p:cNvPr id="4" name="Text 1"/>
          <p:cNvSpPr/>
          <p:nvPr/>
        </p:nvSpPr>
        <p:spPr>
          <a:xfrm>
            <a:off x="3255643" y="4056202"/>
            <a:ext cx="2555061" cy="415608"/>
          </a:xfrm>
          <a:prstGeom prst="rect">
            <a:avLst/>
          </a:prstGeom>
          <a:noFill/>
          <a:ln/>
        </p:spPr>
        <p:txBody>
          <a:bodyPr wrap="none" lIns="0" tIns="0" rIns="0" bIns="0" rtlCol="0" anchor="t"/>
          <a:lstStyle/>
          <a:p>
            <a:pPr marL="0" indent="0" algn="ctr">
              <a:lnSpc>
                <a:spcPts val="2000"/>
              </a:lnSpc>
              <a:buNone/>
            </a:pPr>
            <a:r>
              <a:rPr lang="en-US" sz="1550" dirty="0">
                <a:solidFill>
                  <a:srgbClr val="532418"/>
                </a:solidFill>
                <a:latin typeface="Arial" panose="020B0604020202020204" pitchFamily="34" charset="0"/>
                <a:ea typeface="Marcellus" pitchFamily="34" charset="-122"/>
                <a:cs typeface="Arial" panose="020B0604020202020204" pitchFamily="34" charset="0"/>
              </a:rPr>
              <a:t>Upper Layer</a:t>
            </a:r>
            <a:endParaRPr lang="en-US" sz="1550" dirty="0"/>
          </a:p>
        </p:txBody>
      </p:sp>
      <p:sp>
        <p:nvSpPr>
          <p:cNvPr id="5" name="Text 2"/>
          <p:cNvSpPr/>
          <p:nvPr/>
        </p:nvSpPr>
        <p:spPr>
          <a:xfrm>
            <a:off x="9707608" y="4016998"/>
            <a:ext cx="2555061" cy="415608"/>
          </a:xfrm>
          <a:prstGeom prst="rect">
            <a:avLst/>
          </a:prstGeom>
          <a:noFill/>
          <a:ln/>
        </p:spPr>
        <p:txBody>
          <a:bodyPr wrap="none" lIns="0" tIns="0" rIns="0" bIns="0" rtlCol="0" anchor="t"/>
          <a:lstStyle/>
          <a:p>
            <a:pPr marL="0" indent="0" algn="ctr">
              <a:lnSpc>
                <a:spcPts val="2000"/>
              </a:lnSpc>
              <a:buNone/>
            </a:pPr>
            <a:r>
              <a:rPr lang="en-US" sz="1550" dirty="0">
                <a:solidFill>
                  <a:srgbClr val="532418"/>
                </a:solidFill>
                <a:latin typeface="Arial" panose="020B0604020202020204" pitchFamily="34" charset="0"/>
                <a:ea typeface="Marcellus" pitchFamily="34" charset="-122"/>
                <a:cs typeface="Arial" panose="020B0604020202020204" pitchFamily="34" charset="0"/>
              </a:rPr>
              <a:t>PDCP</a:t>
            </a:r>
            <a:endParaRPr lang="en-US" sz="1550" dirty="0"/>
          </a:p>
        </p:txBody>
      </p:sp>
      <p:sp>
        <p:nvSpPr>
          <p:cNvPr id="6" name="Text 3"/>
          <p:cNvSpPr/>
          <p:nvPr/>
        </p:nvSpPr>
        <p:spPr>
          <a:xfrm>
            <a:off x="6555786" y="4029551"/>
            <a:ext cx="2555062" cy="415608"/>
          </a:xfrm>
          <a:prstGeom prst="rect">
            <a:avLst/>
          </a:prstGeom>
          <a:noFill/>
          <a:ln/>
        </p:spPr>
        <p:txBody>
          <a:bodyPr wrap="none" lIns="0" tIns="0" rIns="0" bIns="0" rtlCol="0" anchor="t"/>
          <a:lstStyle/>
          <a:p>
            <a:pPr marL="0" indent="0" algn="ctr">
              <a:lnSpc>
                <a:spcPts val="2000"/>
              </a:lnSpc>
              <a:buNone/>
            </a:pPr>
            <a:r>
              <a:rPr lang="en-US" sz="1550" dirty="0">
                <a:solidFill>
                  <a:srgbClr val="532418"/>
                </a:solidFill>
                <a:latin typeface="Arial" panose="020B0604020202020204" pitchFamily="34" charset="0"/>
                <a:ea typeface="Marcellus" pitchFamily="34" charset="-122"/>
                <a:cs typeface="Arial" panose="020B0604020202020204" pitchFamily="34" charset="0"/>
              </a:rPr>
              <a:t>Ciphering</a:t>
            </a:r>
            <a:endParaRPr lang="en-US" sz="1550" dirty="0"/>
          </a:p>
        </p:txBody>
      </p:sp>
      <p:sp>
        <p:nvSpPr>
          <p:cNvPr id="7" name="Text 4"/>
          <p:cNvSpPr/>
          <p:nvPr/>
        </p:nvSpPr>
        <p:spPr>
          <a:xfrm>
            <a:off x="1135023" y="7431643"/>
            <a:ext cx="12360235" cy="364331"/>
          </a:xfrm>
          <a:prstGeom prst="rect">
            <a:avLst/>
          </a:prstGeom>
          <a:noFill/>
          <a:ln/>
        </p:spPr>
        <p:txBody>
          <a:bodyPr wrap="square" lIns="0" tIns="0" rIns="0" bIns="0" rtlCol="0" anchor="t"/>
          <a:lstStyle/>
          <a:p>
            <a:pPr marL="0" indent="0" algn="l">
              <a:lnSpc>
                <a:spcPts val="1400"/>
              </a:lnSpc>
              <a:buNone/>
            </a:pPr>
            <a:r>
              <a:rPr lang="en-US" sz="1200" dirty="0">
                <a:solidFill>
                  <a:srgbClr val="67534F"/>
                </a:solidFill>
                <a:latin typeface="Montserrat" pitchFamily="34" charset="0"/>
                <a:ea typeface="Montserrat" pitchFamily="34" charset="-122"/>
                <a:cs typeface="Montserrat" pitchFamily="34" charset="-120"/>
              </a:rPr>
              <a:t>This diagram illustrates the journey of data through the PDCP layer. </a:t>
            </a:r>
            <a:r>
              <a:rPr lang="en-US" sz="1200" dirty="0">
                <a:solidFill>
                  <a:srgbClr val="67534F"/>
                </a:solidFill>
                <a:highlight>
                  <a:srgbClr val="FF954F"/>
                </a:highlight>
                <a:latin typeface="Montserrat" pitchFamily="34" charset="0"/>
                <a:ea typeface="Montserrat" pitchFamily="34" charset="-122"/>
                <a:cs typeface="Montserrat" pitchFamily="34" charset="-120"/>
              </a:rPr>
              <a:t>Ciphering ensures data confidentiality before radio transmission</a:t>
            </a:r>
            <a:r>
              <a:rPr lang="en-US" sz="1200" dirty="0">
                <a:solidFill>
                  <a:srgbClr val="67534F"/>
                </a:solidFill>
                <a:latin typeface="Montserrat" pitchFamily="34" charset="0"/>
                <a:ea typeface="Montserrat" pitchFamily="34" charset="-122"/>
                <a:cs typeface="Montserrat" pitchFamily="34" charset="-120"/>
              </a:rPr>
              <a:t>, acting as a critical security gate. Without this step, sensitive information could be vulnerable to interception, compromising the privacy and security of 5G communications.</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1763</Words>
  <Application>Microsoft Office PowerPoint</Application>
  <PresentationFormat>Custom</PresentationFormat>
  <Paragraphs>190</Paragraphs>
  <Slides>19</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VIKAS SRIVASTAVA</dc:creator>
  <cp:lastModifiedBy>vikas srivastava</cp:lastModifiedBy>
  <cp:revision>8</cp:revision>
  <dcterms:created xsi:type="dcterms:W3CDTF">2026-02-02T06:27:49Z</dcterms:created>
  <dcterms:modified xsi:type="dcterms:W3CDTF">2026-02-02T07:17:28Z</dcterms:modified>
</cp:coreProperties>
</file>